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31" r:id="rId1"/>
  </p:sldMasterIdLst>
  <p:notesMasterIdLst>
    <p:notesMasterId r:id="rId32"/>
  </p:notesMasterIdLst>
  <p:sldIdLst>
    <p:sldId id="256" r:id="rId2"/>
    <p:sldId id="267" r:id="rId3"/>
    <p:sldId id="273" r:id="rId4"/>
    <p:sldId id="258" r:id="rId5"/>
    <p:sldId id="259" r:id="rId6"/>
    <p:sldId id="261" r:id="rId7"/>
    <p:sldId id="283" r:id="rId8"/>
    <p:sldId id="284" r:id="rId9"/>
    <p:sldId id="285" r:id="rId10"/>
    <p:sldId id="262" r:id="rId11"/>
    <p:sldId id="263" r:id="rId12"/>
    <p:sldId id="264" r:id="rId13"/>
    <p:sldId id="265" r:id="rId14"/>
    <p:sldId id="266" r:id="rId15"/>
    <p:sldId id="268" r:id="rId16"/>
    <p:sldId id="269" r:id="rId17"/>
    <p:sldId id="270" r:id="rId18"/>
    <p:sldId id="271" r:id="rId19"/>
    <p:sldId id="286" r:id="rId20"/>
    <p:sldId id="272" r:id="rId21"/>
    <p:sldId id="274" r:id="rId22"/>
    <p:sldId id="288" r:id="rId23"/>
    <p:sldId id="280" r:id="rId24"/>
    <p:sldId id="275" r:id="rId25"/>
    <p:sldId id="278" r:id="rId26"/>
    <p:sldId id="281" r:id="rId27"/>
    <p:sldId id="282" r:id="rId28"/>
    <p:sldId id="289" r:id="rId29"/>
    <p:sldId id="290" r:id="rId30"/>
    <p:sldId id="279" r:id="rId31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853" autoAdjust="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46A475-98C7-4AFE-B35F-3CEBFD83ADF0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8BEC4-D284-4EBE-A120-77ADC9B2C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248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8BEC4-D284-4EBE-A120-77ADC9B2CEE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016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49275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56723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4465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0324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IN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1831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9500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2165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7069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1268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12874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2234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0504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techbooks.com/" TargetMode="External"/><Relationship Id="rId3" Type="http://schemas.openxmlformats.org/officeDocument/2006/relationships/image" Target="../media/image33.jpeg"/><Relationship Id="rId7" Type="http://schemas.openxmlformats.org/officeDocument/2006/relationships/hyperlink" Target="https://www.doabooks.org/" TargetMode="External"/><Relationship Id="rId12" Type="http://schemas.openxmlformats.org/officeDocument/2006/relationships/hyperlink" Target="http://www.nsdl.niscair.res.in/jspui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archive.org/" TargetMode="External"/><Relationship Id="rId11" Type="http://schemas.openxmlformats.org/officeDocument/2006/relationships/hyperlink" Target="https://www.bangbidya.org/" TargetMode="External"/><Relationship Id="rId5" Type="http://schemas.openxmlformats.org/officeDocument/2006/relationships/hyperlink" Target="https://ndl.iitkgp.ac.in/" TargetMode="External"/><Relationship Id="rId10" Type="http://schemas.openxmlformats.org/officeDocument/2006/relationships/hyperlink" Target="https://rekhta.org/" TargetMode="External"/><Relationship Id="rId4" Type="http://schemas.openxmlformats.org/officeDocument/2006/relationships/image" Target="../media/image34.jpeg"/><Relationship Id="rId9" Type="http://schemas.openxmlformats.org/officeDocument/2006/relationships/hyperlink" Target="https://www.indianjournals.com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5345176"/>
            <a:ext cx="8629650" cy="118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64565" y="254239"/>
            <a:ext cx="7587615" cy="3901709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65"/>
              </a:spcBef>
              <a:tabLst>
                <a:tab pos="1151890" algn="l"/>
                <a:tab pos="2729865" algn="l"/>
                <a:tab pos="3813810" algn="l"/>
              </a:tabLst>
            </a:pPr>
            <a:endParaRPr sz="1650" dirty="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509"/>
              </a:spcBef>
            </a:pPr>
            <a:r>
              <a:rPr lang="en-US" sz="3350" i="1" spc="-145" dirty="0" smtClean="0">
                <a:solidFill>
                  <a:srgbClr val="855309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rPr>
              <a:t>KOLHAN UNIVERSITY, CHAIBASA</a:t>
            </a:r>
            <a:endParaRPr sz="335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395"/>
              </a:spcBef>
            </a:pPr>
            <a:endParaRPr sz="19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rial Black"/>
              <a:cs typeface="Arial Black"/>
            </a:endParaRPr>
          </a:p>
          <a:p>
            <a:pPr marR="297180" algn="ctr">
              <a:lnSpc>
                <a:spcPct val="100000"/>
              </a:lnSpc>
              <a:spcBef>
                <a:spcPts val="915"/>
              </a:spcBef>
            </a:pPr>
            <a:r>
              <a:rPr sz="4650" i="1" spc="-190" dirty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rPr>
              <a:t>CENTRAL</a:t>
            </a:r>
            <a:r>
              <a:rPr sz="4650" i="1" spc="-120" dirty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rPr>
              <a:t> </a:t>
            </a:r>
            <a:r>
              <a:rPr sz="4650" i="1" spc="-204" dirty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rPr>
              <a:t>LIBRARY</a:t>
            </a:r>
            <a:endParaRPr sz="465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rial Black"/>
              <a:cs typeface="Arial Black"/>
            </a:endParaRPr>
          </a:p>
          <a:p>
            <a:pPr marR="295910" algn="ctr">
              <a:lnSpc>
                <a:spcPct val="100000"/>
              </a:lnSpc>
              <a:spcBef>
                <a:spcPts val="2400"/>
              </a:spcBef>
            </a:pPr>
            <a:r>
              <a:rPr lang="en-US" sz="2000" b="1" i="1" spc="45" dirty="0" smtClean="0">
                <a:solidFill>
                  <a:srgbClr val="6F2F9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Georgia"/>
                <a:cs typeface="Georgia"/>
              </a:rPr>
              <a:t>HEARTILY </a:t>
            </a:r>
            <a:r>
              <a:rPr sz="2000" b="1" i="1" spc="45" dirty="0" smtClean="0">
                <a:solidFill>
                  <a:srgbClr val="6F2F9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Georgia"/>
                <a:cs typeface="Georgia"/>
              </a:rPr>
              <a:t>WEL</a:t>
            </a:r>
            <a:r>
              <a:rPr sz="2000" b="1" i="1" spc="-229" dirty="0" smtClean="0">
                <a:solidFill>
                  <a:srgbClr val="6F2F9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Georgia"/>
                <a:cs typeface="Georgia"/>
              </a:rPr>
              <a:t> </a:t>
            </a:r>
            <a:r>
              <a:rPr sz="2000" b="1" i="1" spc="75" dirty="0" smtClean="0">
                <a:solidFill>
                  <a:srgbClr val="6F2F9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Georgia"/>
                <a:cs typeface="Georgia"/>
              </a:rPr>
              <a:t>COME</a:t>
            </a:r>
            <a:r>
              <a:rPr lang="en-US" sz="2000" b="1" i="1" spc="75" dirty="0" smtClean="0">
                <a:solidFill>
                  <a:srgbClr val="6F2F9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Georgia"/>
                <a:cs typeface="Georgia"/>
              </a:rPr>
              <a:t>S</a:t>
            </a:r>
            <a:r>
              <a:rPr lang="en-US" sz="4000" b="1" i="1" spc="75" dirty="0" smtClean="0">
                <a:solidFill>
                  <a:srgbClr val="6F2F9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Georgia"/>
                <a:cs typeface="Georgia"/>
              </a:rPr>
              <a:t> </a:t>
            </a:r>
          </a:p>
          <a:p>
            <a:pPr marR="295910" algn="ctr">
              <a:lnSpc>
                <a:spcPct val="100000"/>
              </a:lnSpc>
              <a:spcBef>
                <a:spcPts val="2400"/>
              </a:spcBef>
            </a:pPr>
            <a:r>
              <a:rPr lang="en-US" sz="4000" b="1" i="1" spc="75" dirty="0" smtClean="0">
                <a:solidFill>
                  <a:srgbClr val="6F2F9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Georgia"/>
                <a:cs typeface="Georgia"/>
              </a:rPr>
              <a:t> </a:t>
            </a:r>
            <a:r>
              <a:rPr lang="en-US" sz="2000" b="1" i="1" spc="75" dirty="0" smtClean="0">
                <a:solidFill>
                  <a:srgbClr val="6F2F9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Georgia"/>
                <a:cs typeface="Georgia"/>
              </a:rPr>
              <a:t>The</a:t>
            </a:r>
          </a:p>
        </p:txBody>
      </p:sp>
      <p:sp>
        <p:nvSpPr>
          <p:cNvPr id="5" name="object 5"/>
          <p:cNvSpPr/>
          <p:nvPr/>
        </p:nvSpPr>
        <p:spPr>
          <a:xfrm>
            <a:off x="813574" y="2362200"/>
            <a:ext cx="1600200" cy="1905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effectLst>
            <a:glow rad="139700">
              <a:schemeClr val="accent2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56654" y="2362200"/>
            <a:ext cx="1600200" cy="1905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effectLst>
            <a:glow rad="139700">
              <a:schemeClr val="accent2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1190201" y="4953000"/>
            <a:ext cx="6536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NAAC PEER TEAM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slow" advClick="0" advTm="6000">
    <p:fade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1046099"/>
            <a:ext cx="8629650" cy="19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74495" y="291356"/>
            <a:ext cx="56388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56560" algn="l"/>
              </a:tabLst>
            </a:pPr>
            <a:r>
              <a:rPr lang="en-US" sz="3600" dirty="0" smtClean="0">
                <a:latin typeface="Arial"/>
                <a:cs typeface="Arial"/>
              </a:rPr>
              <a:t>Library </a:t>
            </a:r>
            <a:r>
              <a:rPr lang="en-US" sz="3600" dirty="0" err="1" smtClean="0">
                <a:latin typeface="Arial"/>
                <a:cs typeface="Arial"/>
              </a:rPr>
              <a:t>Achivements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idx="1"/>
          </p:nvPr>
        </p:nvSpPr>
        <p:spPr>
          <a:xfrm>
            <a:off x="152400" y="1218028"/>
            <a:ext cx="8682990" cy="4231287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508634" indent="-342900">
              <a:lnSpc>
                <a:spcPct val="100000"/>
              </a:lnSpc>
              <a:spcBef>
                <a:spcPts val="775"/>
              </a:spcBef>
              <a:buClr>
                <a:srgbClr val="EFA12D"/>
              </a:buClr>
              <a:buSzPct val="69642"/>
              <a:buFont typeface="Wingdings"/>
              <a:buChar char=""/>
              <a:tabLst>
                <a:tab pos="508000" algn="l"/>
                <a:tab pos="508634" algn="l"/>
              </a:tabLst>
            </a:pPr>
            <a:endParaRPr lang="en-US" spc="-105" dirty="0" smtClean="0">
              <a:latin typeface="Bell MT" panose="02020503060305020303" pitchFamily="18" charset="0"/>
            </a:endParaRPr>
          </a:p>
          <a:p>
            <a:pPr marL="508634" indent="-342900">
              <a:lnSpc>
                <a:spcPct val="100000"/>
              </a:lnSpc>
              <a:spcBef>
                <a:spcPts val="775"/>
              </a:spcBef>
              <a:buClr>
                <a:srgbClr val="EFA12D"/>
              </a:buClr>
              <a:buSzPct val="69642"/>
              <a:buFont typeface="Wingdings"/>
              <a:buChar char=""/>
              <a:tabLst>
                <a:tab pos="508000" algn="l"/>
                <a:tab pos="508634" algn="l"/>
              </a:tabLst>
            </a:pPr>
            <a:r>
              <a:rPr lang="en-US" sz="3600" b="1" spc="-105" dirty="0" smtClean="0">
                <a:latin typeface="Bell MT" panose="02020503060305020303" pitchFamily="18" charset="0"/>
              </a:rPr>
              <a:t>Inculcate </a:t>
            </a:r>
            <a:r>
              <a:rPr lang="en-US" sz="3600" b="1" spc="-105" dirty="0">
                <a:latin typeface="Bell MT" panose="02020503060305020303" pitchFamily="18" charset="0"/>
              </a:rPr>
              <a:t>student interest in reading.</a:t>
            </a:r>
          </a:p>
          <a:p>
            <a:pPr marL="508634" indent="-342900">
              <a:lnSpc>
                <a:spcPct val="100000"/>
              </a:lnSpc>
              <a:spcBef>
                <a:spcPts val="775"/>
              </a:spcBef>
              <a:buClr>
                <a:srgbClr val="EFA12D"/>
              </a:buClr>
              <a:buSzPct val="69642"/>
              <a:buFont typeface="Wingdings"/>
              <a:buChar char=""/>
              <a:tabLst>
                <a:tab pos="508000" algn="l"/>
                <a:tab pos="508634" algn="l"/>
              </a:tabLst>
            </a:pPr>
            <a:r>
              <a:rPr lang="en-US" sz="3600" b="1" spc="-105" dirty="0">
                <a:latin typeface="Bell MT" panose="02020503060305020303" pitchFamily="18" charset="0"/>
              </a:rPr>
              <a:t>To provide a student friendly atmosphere.</a:t>
            </a:r>
          </a:p>
          <a:p>
            <a:pPr marL="508634" indent="-342900">
              <a:lnSpc>
                <a:spcPct val="100000"/>
              </a:lnSpc>
              <a:spcBef>
                <a:spcPts val="775"/>
              </a:spcBef>
              <a:buClr>
                <a:srgbClr val="EFA12D"/>
              </a:buClr>
              <a:buSzPct val="69642"/>
              <a:buFont typeface="Wingdings"/>
              <a:buChar char=""/>
              <a:tabLst>
                <a:tab pos="508000" algn="l"/>
                <a:tab pos="508634" algn="l"/>
              </a:tabLst>
            </a:pPr>
            <a:r>
              <a:rPr lang="en-US" sz="3600" b="1" spc="-105" dirty="0">
                <a:latin typeface="Bell MT" panose="02020503060305020303" pitchFamily="18" charset="0"/>
              </a:rPr>
              <a:t>To obtain best &amp; latest reference for students &amp; staff</a:t>
            </a:r>
          </a:p>
          <a:p>
            <a:pPr marL="508634" indent="-342900">
              <a:lnSpc>
                <a:spcPct val="100000"/>
              </a:lnSpc>
              <a:spcBef>
                <a:spcPts val="775"/>
              </a:spcBef>
              <a:buClr>
                <a:srgbClr val="EFA12D"/>
              </a:buClr>
              <a:buSzPct val="69642"/>
              <a:buFont typeface="Wingdings"/>
              <a:buChar char=""/>
              <a:tabLst>
                <a:tab pos="508000" algn="l"/>
                <a:tab pos="508634" algn="l"/>
              </a:tabLst>
            </a:pPr>
            <a:r>
              <a:rPr lang="en-US" sz="3600" b="1" spc="-105" dirty="0">
                <a:latin typeface="Bell MT" panose="02020503060305020303" pitchFamily="18" charset="0"/>
              </a:rPr>
              <a:t>To upgrade and develop a digital library.</a:t>
            </a:r>
          </a:p>
          <a:p>
            <a:pPr marL="165734" marR="5080" indent="0">
              <a:lnSpc>
                <a:spcPct val="100000"/>
              </a:lnSpc>
              <a:spcBef>
                <a:spcPts val="670"/>
              </a:spcBef>
              <a:buClr>
                <a:srgbClr val="EFA12D"/>
              </a:buClr>
              <a:buSzPct val="69642"/>
              <a:buNone/>
              <a:tabLst>
                <a:tab pos="508000" algn="l"/>
                <a:tab pos="508634" algn="l"/>
                <a:tab pos="1717039" algn="l"/>
                <a:tab pos="2038350" algn="l"/>
                <a:tab pos="2832735" algn="l"/>
                <a:tab pos="4550410" algn="l"/>
                <a:tab pos="5538470" algn="l"/>
                <a:tab pos="7100570" algn="l"/>
                <a:tab pos="7568565" algn="l"/>
              </a:tabLst>
            </a:pPr>
            <a:endParaRPr sz="3600" b="1" spc="-125" dirty="0">
              <a:latin typeface="Bookman Ural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1046099"/>
            <a:ext cx="8629650" cy="19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09090" y="480949"/>
            <a:ext cx="64401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600" b="0" i="0" spc="20" dirty="0">
                <a:latin typeface="Trebuchet MS"/>
                <a:cs typeface="Trebuchet MS"/>
              </a:rPr>
              <a:t>LIBRARY </a:t>
            </a:r>
            <a:r>
              <a:rPr sz="3600" b="0" i="1" dirty="0">
                <a:latin typeface="Trebuchet MS"/>
                <a:cs typeface="Trebuchet MS"/>
              </a:rPr>
              <a:t>LEARNING</a:t>
            </a:r>
            <a:r>
              <a:rPr sz="3600" b="0" i="0" spc="-420" dirty="0">
                <a:latin typeface="Trebuchet MS"/>
                <a:cs typeface="Trebuchet MS"/>
              </a:rPr>
              <a:t> </a:t>
            </a:r>
            <a:r>
              <a:rPr sz="3600" b="0" i="0" spc="70" dirty="0">
                <a:latin typeface="Trebuchet MS"/>
                <a:cs typeface="Trebuchet MS"/>
              </a:rPr>
              <a:t>RESOURCES</a:t>
            </a:r>
            <a:endParaRPr sz="36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40" y="1620774"/>
            <a:ext cx="5255260" cy="4173578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Clr>
                <a:srgbClr val="EFA12D"/>
              </a:buClr>
              <a:buSzPct val="70312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225" dirty="0">
                <a:solidFill>
                  <a:srgbClr val="4E3A2F"/>
                </a:solidFill>
                <a:latin typeface="Arial"/>
                <a:cs typeface="Arial"/>
              </a:rPr>
              <a:t>Library </a:t>
            </a:r>
            <a:r>
              <a:rPr sz="3200" b="1" spc="-250" dirty="0">
                <a:solidFill>
                  <a:srgbClr val="4E3A2F"/>
                </a:solidFill>
                <a:latin typeface="Arial"/>
                <a:cs typeface="Arial"/>
              </a:rPr>
              <a:t>no </a:t>
            </a:r>
            <a:r>
              <a:rPr sz="3200" b="1" spc="-195" dirty="0">
                <a:solidFill>
                  <a:srgbClr val="4E3A2F"/>
                </a:solidFill>
                <a:latin typeface="Arial"/>
                <a:cs typeface="Arial"/>
              </a:rPr>
              <a:t>of </a:t>
            </a:r>
            <a:r>
              <a:rPr sz="3200" b="1" spc="-275" dirty="0">
                <a:solidFill>
                  <a:srgbClr val="4E3A2F"/>
                </a:solidFill>
                <a:latin typeface="Arial"/>
                <a:cs typeface="Arial"/>
              </a:rPr>
              <a:t>Books-</a:t>
            </a:r>
            <a:r>
              <a:rPr sz="3200" b="1" spc="14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lang="en-US" sz="3200" b="1" spc="65" dirty="0" smtClean="0">
                <a:solidFill>
                  <a:srgbClr val="4E3A2F"/>
                </a:solidFill>
                <a:latin typeface="Arial"/>
                <a:cs typeface="Arial"/>
              </a:rPr>
              <a:t>12538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EFA12D"/>
              </a:buClr>
              <a:buSzPct val="70312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195" dirty="0">
                <a:solidFill>
                  <a:srgbClr val="4E3A2F"/>
                </a:solidFill>
                <a:latin typeface="Arial"/>
                <a:cs typeface="Arial"/>
              </a:rPr>
              <a:t>Reference </a:t>
            </a:r>
            <a:r>
              <a:rPr sz="3200" b="1" spc="-280" dirty="0">
                <a:solidFill>
                  <a:srgbClr val="4E3A2F"/>
                </a:solidFill>
                <a:latin typeface="Arial"/>
                <a:cs typeface="Arial"/>
              </a:rPr>
              <a:t>Books-</a:t>
            </a:r>
            <a:r>
              <a:rPr sz="3200" b="1" spc="-8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200" b="1" spc="65" dirty="0" smtClean="0">
                <a:solidFill>
                  <a:srgbClr val="4E3A2F"/>
                </a:solidFill>
                <a:latin typeface="Arial"/>
                <a:cs typeface="Arial"/>
              </a:rPr>
              <a:t>1</a:t>
            </a:r>
            <a:r>
              <a:rPr lang="en-US" sz="3200" b="1" spc="65" dirty="0" smtClean="0">
                <a:solidFill>
                  <a:srgbClr val="4E3A2F"/>
                </a:solidFill>
                <a:latin typeface="Arial"/>
                <a:cs typeface="Arial"/>
              </a:rPr>
              <a:t>367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EFA12D"/>
              </a:buClr>
              <a:buSzPct val="70312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190" dirty="0">
                <a:solidFill>
                  <a:srgbClr val="4E3A2F"/>
                </a:solidFill>
                <a:latin typeface="Arial"/>
                <a:cs typeface="Arial"/>
              </a:rPr>
              <a:t>No. </a:t>
            </a:r>
            <a:r>
              <a:rPr sz="3200" b="1" spc="-195" dirty="0">
                <a:solidFill>
                  <a:srgbClr val="4E3A2F"/>
                </a:solidFill>
                <a:latin typeface="Arial"/>
                <a:cs typeface="Arial"/>
              </a:rPr>
              <a:t>of </a:t>
            </a:r>
            <a:r>
              <a:rPr sz="3200" b="1" spc="-250" dirty="0">
                <a:solidFill>
                  <a:srgbClr val="4E3A2F"/>
                </a:solidFill>
                <a:latin typeface="Arial"/>
                <a:cs typeface="Arial"/>
              </a:rPr>
              <a:t>Journals-</a:t>
            </a:r>
            <a:r>
              <a:rPr sz="3200" b="1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200" b="1" spc="114" dirty="0">
                <a:solidFill>
                  <a:srgbClr val="4E3A2F"/>
                </a:solidFill>
                <a:latin typeface="Arial"/>
                <a:cs typeface="Arial"/>
              </a:rPr>
              <a:t>78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EFA12D"/>
              </a:buClr>
              <a:buSzPct val="70312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200" b="1" spc="-170" dirty="0">
                <a:solidFill>
                  <a:srgbClr val="4E3A2F"/>
                </a:solidFill>
                <a:latin typeface="Arial"/>
                <a:cs typeface="Arial"/>
              </a:rPr>
              <a:t>National-</a:t>
            </a:r>
            <a:r>
              <a:rPr sz="3200" b="1" spc="-14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200" b="1" spc="110" dirty="0">
                <a:solidFill>
                  <a:srgbClr val="4E3A2F"/>
                </a:solidFill>
                <a:latin typeface="Arial"/>
                <a:cs typeface="Arial"/>
              </a:rPr>
              <a:t>23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EFA12D"/>
              </a:buClr>
              <a:buSzPct val="70312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170" dirty="0">
                <a:solidFill>
                  <a:srgbClr val="4E3A2F"/>
                </a:solidFill>
                <a:latin typeface="Arial"/>
                <a:cs typeface="Arial"/>
              </a:rPr>
              <a:t>Internationals-</a:t>
            </a:r>
            <a:r>
              <a:rPr sz="3200" b="1" spc="-14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200" b="1" spc="110" dirty="0">
                <a:solidFill>
                  <a:srgbClr val="4E3A2F"/>
                </a:solidFill>
                <a:latin typeface="Arial"/>
                <a:cs typeface="Arial"/>
              </a:rPr>
              <a:t>55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EFA12D"/>
              </a:buClr>
              <a:buSzPct val="70312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320" dirty="0">
                <a:solidFill>
                  <a:srgbClr val="4E3A2F"/>
                </a:solidFill>
                <a:latin typeface="Arial"/>
                <a:cs typeface="Arial"/>
              </a:rPr>
              <a:t>E- </a:t>
            </a:r>
            <a:r>
              <a:rPr sz="3200" b="1" spc="-250" dirty="0">
                <a:solidFill>
                  <a:srgbClr val="4E3A2F"/>
                </a:solidFill>
                <a:latin typeface="Arial"/>
                <a:cs typeface="Arial"/>
              </a:rPr>
              <a:t>Journals </a:t>
            </a:r>
            <a:r>
              <a:rPr sz="3200" b="1" spc="95" dirty="0">
                <a:solidFill>
                  <a:srgbClr val="4E3A2F"/>
                </a:solidFill>
                <a:latin typeface="Arial"/>
                <a:cs typeface="Arial"/>
              </a:rPr>
              <a:t>–</a:t>
            </a:r>
            <a:r>
              <a:rPr sz="3200" b="1" spc="-32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lang="en-US" sz="3200" b="1" spc="40" dirty="0" smtClean="0">
                <a:solidFill>
                  <a:srgbClr val="4E3A2F"/>
                </a:solidFill>
                <a:latin typeface="Arial"/>
                <a:cs typeface="Arial"/>
              </a:rPr>
              <a:t>178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EFA12D"/>
              </a:buClr>
              <a:buSzPct val="70312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245" dirty="0">
                <a:solidFill>
                  <a:srgbClr val="4E3A2F"/>
                </a:solidFill>
                <a:latin typeface="Arial"/>
                <a:cs typeface="Arial"/>
              </a:rPr>
              <a:t>Binding </a:t>
            </a:r>
            <a:r>
              <a:rPr sz="3200" b="1" spc="-254" dirty="0">
                <a:solidFill>
                  <a:srgbClr val="4E3A2F"/>
                </a:solidFill>
                <a:latin typeface="Arial"/>
                <a:cs typeface="Arial"/>
              </a:rPr>
              <a:t>Volume-</a:t>
            </a:r>
            <a:r>
              <a:rPr sz="3200" b="1" spc="-3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200" b="1" spc="60" dirty="0">
                <a:solidFill>
                  <a:srgbClr val="4E3A2F"/>
                </a:solidFill>
                <a:latin typeface="Arial"/>
                <a:cs typeface="Arial"/>
              </a:rPr>
              <a:t>1231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1046099"/>
            <a:ext cx="8629650" cy="19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34005" y="470662"/>
            <a:ext cx="32461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List of</a:t>
            </a:r>
            <a:r>
              <a:rPr sz="3600" spc="-70" dirty="0"/>
              <a:t> </a:t>
            </a:r>
            <a:r>
              <a:rPr sz="3600" spc="-5" dirty="0"/>
              <a:t>Equipments</a:t>
            </a:r>
            <a:endParaRPr sz="3600"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377418"/>
              </p:ext>
            </p:extLst>
          </p:nvPr>
        </p:nvGraphicFramePr>
        <p:xfrm>
          <a:off x="381000" y="1600200"/>
          <a:ext cx="8152130" cy="3821047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{2D5ABB26-0587-4C30-8999-92F81FD0307C}</a:tableStyleId>
              </a:tblPr>
              <a:tblGrid>
                <a:gridCol w="8820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229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71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972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9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Bookman Uralic"/>
                          <a:cs typeface="Bookman Uralic"/>
                        </a:rPr>
                        <a:t>Sr.NO</a:t>
                      </a:r>
                      <a:endParaRPr sz="1800">
                        <a:latin typeface="Bookman Uralic"/>
                        <a:cs typeface="Bookman Uralic"/>
                      </a:endParaRPr>
                    </a:p>
                  </a:txBody>
                  <a:tcPr marL="0" marR="0" marT="189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9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Bookman Uralic"/>
                          <a:cs typeface="Bookman Uralic"/>
                        </a:rPr>
                        <a:t>Name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Bookman Uralic"/>
                          <a:cs typeface="Bookman Uralic"/>
                        </a:rPr>
                        <a:t>of</a:t>
                      </a:r>
                      <a:r>
                        <a:rPr sz="1800" b="1" spc="10" dirty="0">
                          <a:solidFill>
                            <a:srgbClr val="FFFFFF"/>
                          </a:solidFill>
                          <a:latin typeface="Bookman Uralic"/>
                          <a:cs typeface="Bookman Uralic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Bookman Uralic"/>
                          <a:cs typeface="Bookman Uralic"/>
                        </a:rPr>
                        <a:t>Item</a:t>
                      </a:r>
                      <a:endParaRPr sz="1800">
                        <a:latin typeface="Bookman Uralic"/>
                        <a:cs typeface="Bookman Uralic"/>
                      </a:endParaRPr>
                    </a:p>
                  </a:txBody>
                  <a:tcPr marL="0" marR="0" marT="189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49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Bookman Uralic"/>
                          <a:cs typeface="Bookman Uralic"/>
                        </a:rPr>
                        <a:t>Qty</a:t>
                      </a:r>
                      <a:endParaRPr sz="1800">
                        <a:latin typeface="Bookman Uralic"/>
                        <a:cs typeface="Bookman Uralic"/>
                      </a:endParaRPr>
                    </a:p>
                  </a:txBody>
                  <a:tcPr marL="0" marR="0" marT="189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FA1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79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215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FCD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sz="3200" spc="-5" dirty="0">
                          <a:latin typeface="Arial"/>
                          <a:cs typeface="Arial"/>
                        </a:rPr>
                        <a:t>Computers</a:t>
                      </a:r>
                      <a:endParaRPr sz="3200" dirty="0">
                        <a:latin typeface="Arial"/>
                        <a:cs typeface="Arial"/>
                      </a:endParaRPr>
                    </a:p>
                  </a:txBody>
                  <a:tcPr marL="0" marR="0" marT="148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FCD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sz="3200" spc="-10" dirty="0" smtClean="0">
                          <a:latin typeface="Arial"/>
                          <a:cs typeface="Arial"/>
                        </a:rPr>
                        <a:t>2</a:t>
                      </a:r>
                      <a:r>
                        <a:rPr lang="en-US" sz="3200" spc="-10" dirty="0" smtClean="0">
                          <a:latin typeface="Arial"/>
                          <a:cs typeface="Arial"/>
                        </a:rPr>
                        <a:t>3</a:t>
                      </a:r>
                      <a:endParaRPr sz="3200" dirty="0">
                        <a:latin typeface="Arial"/>
                        <a:cs typeface="Arial"/>
                      </a:endParaRPr>
                    </a:p>
                  </a:txBody>
                  <a:tcPr marL="0" marR="0" marT="148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79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215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170"/>
                        </a:spcBef>
                        <a:tabLst>
                          <a:tab pos="1490345" algn="l"/>
                        </a:tabLst>
                      </a:pPr>
                      <a:r>
                        <a:rPr sz="3200" dirty="0">
                          <a:latin typeface="Arial"/>
                          <a:cs typeface="Arial"/>
                        </a:rPr>
                        <a:t>Printer	</a:t>
                      </a:r>
                      <a:r>
                        <a:rPr sz="3200" spc="-5" dirty="0">
                          <a:latin typeface="Arial"/>
                          <a:cs typeface="Arial"/>
                        </a:rPr>
                        <a:t>(Hp deskjet</a:t>
                      </a:r>
                      <a:r>
                        <a:rPr sz="32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200" spc="-5" dirty="0">
                          <a:latin typeface="Arial"/>
                          <a:cs typeface="Arial"/>
                        </a:rPr>
                        <a:t>1280)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148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lang="en-US" sz="3200" dirty="0" smtClean="0">
                          <a:latin typeface="Arial"/>
                          <a:cs typeface="Arial"/>
                        </a:rPr>
                        <a:t>6</a:t>
                      </a:r>
                      <a:endParaRPr sz="3200" dirty="0">
                        <a:latin typeface="Arial"/>
                        <a:cs typeface="Arial"/>
                      </a:endParaRPr>
                    </a:p>
                  </a:txBody>
                  <a:tcPr marL="0" marR="0" marT="148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7332">
                <a:tc>
                  <a:txBody>
                    <a:bodyPr/>
                    <a:lstStyle/>
                    <a:p>
                      <a:pPr marL="1270" algn="ctr">
                        <a:lnSpc>
                          <a:spcPts val="2150"/>
                        </a:lnSpc>
                        <a:spcBef>
                          <a:spcPts val="166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1145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FCD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3745"/>
                        </a:lnSpc>
                      </a:pPr>
                      <a:r>
                        <a:rPr sz="3200" dirty="0">
                          <a:latin typeface="Arial"/>
                          <a:cs typeface="Arial"/>
                        </a:rPr>
                        <a:t>Printer </a:t>
                      </a:r>
                      <a:r>
                        <a:rPr sz="3200" spc="-5" dirty="0">
                          <a:latin typeface="Arial"/>
                          <a:cs typeface="Arial"/>
                        </a:rPr>
                        <a:t>(Bar</a:t>
                      </a:r>
                      <a:r>
                        <a:rPr sz="3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200" spc="-5" dirty="0">
                          <a:latin typeface="Arial"/>
                          <a:cs typeface="Arial"/>
                        </a:rPr>
                        <a:t>Code)</a:t>
                      </a:r>
                      <a:endParaRPr sz="3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FCD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3745"/>
                        </a:lnSpc>
                      </a:pPr>
                      <a:r>
                        <a:rPr lang="en-US" sz="3200" dirty="0" smtClean="0">
                          <a:latin typeface="Arial"/>
                          <a:cs typeface="Arial"/>
                        </a:rPr>
                        <a:t>2</a:t>
                      </a:r>
                      <a:endParaRPr sz="3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7205">
                <a:tc>
                  <a:txBody>
                    <a:bodyPr/>
                    <a:lstStyle/>
                    <a:p>
                      <a:pPr marL="1270" algn="ctr">
                        <a:lnSpc>
                          <a:spcPts val="2150"/>
                        </a:lnSpc>
                        <a:spcBef>
                          <a:spcPts val="166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1145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3745"/>
                        </a:lnSpc>
                      </a:pPr>
                      <a:r>
                        <a:rPr sz="3200" dirty="0">
                          <a:latin typeface="Arial"/>
                          <a:cs typeface="Arial"/>
                        </a:rPr>
                        <a:t>Bar code</a:t>
                      </a:r>
                      <a:r>
                        <a:rPr sz="3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200" spc="-5" dirty="0">
                          <a:latin typeface="Arial"/>
                          <a:cs typeface="Arial"/>
                        </a:rPr>
                        <a:t>Reader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3745"/>
                        </a:lnSpc>
                      </a:pPr>
                      <a:r>
                        <a:rPr lang="en-US" sz="3200" dirty="0" smtClean="0">
                          <a:latin typeface="Arial"/>
                          <a:cs typeface="Arial"/>
                        </a:rPr>
                        <a:t>1</a:t>
                      </a:r>
                      <a:endParaRPr sz="3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7331">
                <a:tc>
                  <a:txBody>
                    <a:bodyPr/>
                    <a:lstStyle/>
                    <a:p>
                      <a:pPr marL="1270" algn="ctr">
                        <a:lnSpc>
                          <a:spcPts val="2150"/>
                        </a:lnSpc>
                        <a:spcBef>
                          <a:spcPts val="166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6</a:t>
                      </a:r>
                    </a:p>
                  </a:txBody>
                  <a:tcPr marL="0" marR="0" marT="21145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3750"/>
                        </a:lnSpc>
                      </a:pPr>
                      <a:r>
                        <a:rPr sz="3200" spc="-5" dirty="0">
                          <a:latin typeface="Arial"/>
                          <a:cs typeface="Arial"/>
                        </a:rPr>
                        <a:t>UPS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3750"/>
                        </a:lnSpc>
                      </a:pPr>
                      <a:r>
                        <a:rPr lang="en-US" sz="3200" dirty="0" smtClean="0">
                          <a:latin typeface="Arial"/>
                          <a:cs typeface="Arial"/>
                        </a:rPr>
                        <a:t>23</a:t>
                      </a:r>
                      <a:endParaRPr sz="3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7205">
                <a:tc>
                  <a:txBody>
                    <a:bodyPr/>
                    <a:lstStyle/>
                    <a:p>
                      <a:pPr marL="1270" algn="ctr">
                        <a:lnSpc>
                          <a:spcPts val="2145"/>
                        </a:lnSpc>
                        <a:spcBef>
                          <a:spcPts val="167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120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FCD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3750"/>
                        </a:lnSpc>
                      </a:pPr>
                      <a:r>
                        <a:rPr lang="en-US" sz="3200" spc="-5" dirty="0" smtClean="0">
                          <a:latin typeface="Arial"/>
                          <a:cs typeface="Arial"/>
                        </a:rPr>
                        <a:t>Inverter</a:t>
                      </a:r>
                      <a:r>
                        <a:rPr lang="en-US" sz="3200" spc="-5" baseline="0" dirty="0" smtClean="0">
                          <a:latin typeface="Arial"/>
                          <a:cs typeface="Arial"/>
                        </a:rPr>
                        <a:t> + Battery</a:t>
                      </a:r>
                      <a:endParaRPr sz="3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FCD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3750"/>
                        </a:lnSpc>
                      </a:pPr>
                      <a:r>
                        <a:rPr sz="3200" dirty="0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1046099"/>
            <a:ext cx="8629650" cy="19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76400" y="297845"/>
            <a:ext cx="609600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/>
              <a:t>LIBRARY</a:t>
            </a:r>
            <a:r>
              <a:rPr sz="3200" b="1" spc="-90" dirty="0"/>
              <a:t> </a:t>
            </a:r>
            <a:r>
              <a:rPr sz="3200" b="1" spc="-5" dirty="0" smtClean="0"/>
              <a:t>SERVICES</a:t>
            </a:r>
            <a:r>
              <a:rPr lang="en-US" sz="3200" b="1" spc="-5" dirty="0" smtClean="0"/>
              <a:t> &amp; FACILITIES</a:t>
            </a:r>
            <a:endParaRPr sz="3200" b="1" dirty="0"/>
          </a:p>
        </p:txBody>
      </p:sp>
      <p:sp>
        <p:nvSpPr>
          <p:cNvPr id="4" name="object 4"/>
          <p:cNvSpPr/>
          <p:nvPr/>
        </p:nvSpPr>
        <p:spPr>
          <a:xfrm>
            <a:off x="396240" y="1303274"/>
            <a:ext cx="322326" cy="434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6240" y="1888566"/>
            <a:ext cx="322326" cy="434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6240" y="2474086"/>
            <a:ext cx="322326" cy="4343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6240" y="3059633"/>
            <a:ext cx="322326" cy="4346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6240" y="3644772"/>
            <a:ext cx="322326" cy="4343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2590" y="4353281"/>
            <a:ext cx="322326" cy="4343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838200" y="1303274"/>
            <a:ext cx="5410200" cy="4134103"/>
            <a:chOff x="911352" y="1169161"/>
            <a:chExt cx="5410200" cy="4134103"/>
          </a:xfrm>
        </p:grpSpPr>
        <p:sp>
          <p:nvSpPr>
            <p:cNvPr id="12" name="object 12"/>
            <p:cNvSpPr/>
            <p:nvPr/>
          </p:nvSpPr>
          <p:spPr>
            <a:xfrm>
              <a:off x="1140256" y="1169161"/>
              <a:ext cx="4726813" cy="62179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11352" y="1754454"/>
              <a:ext cx="400303" cy="62209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11884" y="1754454"/>
              <a:ext cx="3085972" cy="62209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11352" y="2339975"/>
              <a:ext cx="400303" cy="62179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11884" y="2339975"/>
              <a:ext cx="4452747" cy="62179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11352" y="2925140"/>
              <a:ext cx="400303" cy="62209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11884" y="2925140"/>
              <a:ext cx="4659122" cy="62209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11352" y="3510660"/>
              <a:ext cx="400303" cy="62179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11884" y="3510660"/>
              <a:ext cx="3872357" cy="621791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81162" y="4219168"/>
              <a:ext cx="5040390" cy="62209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r>
                <a:rPr lang="en-US" sz="2800" dirty="0" smtClean="0"/>
                <a:t>Access of e-Journals + e-Books  </a:t>
              </a:r>
              <a:endParaRPr sz="2800"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911352" y="4681473"/>
              <a:ext cx="400303" cy="62179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1046099"/>
            <a:ext cx="8629650" cy="19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1066800" y="1676400"/>
            <a:ext cx="7315200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800" dirty="0" smtClean="0"/>
              <a:t>7 . Plagiarism </a:t>
            </a:r>
            <a:r>
              <a:rPr lang="en-US" sz="2800" dirty="0" err="1" smtClean="0"/>
              <a:t>Dtetection</a:t>
            </a:r>
            <a:r>
              <a:rPr lang="en-US" sz="2800" dirty="0" smtClean="0"/>
              <a:t>.</a:t>
            </a:r>
          </a:p>
          <a:p>
            <a:pPr marL="342900" indent="-342900">
              <a:spcBef>
                <a:spcPts val="1800"/>
              </a:spcBef>
              <a:buAutoNum type="arabicPlain" startAt="8"/>
            </a:pPr>
            <a:r>
              <a:rPr lang="en-US" sz="2800" dirty="0" smtClean="0"/>
              <a:t>. SHODHGANGA – INFLIBNET</a:t>
            </a:r>
          </a:p>
          <a:p>
            <a:pPr marL="342900" indent="-342900">
              <a:spcBef>
                <a:spcPts val="1800"/>
              </a:spcBef>
              <a:buAutoNum type="arabicPlain" startAt="8"/>
            </a:pPr>
            <a:r>
              <a:rPr lang="en-US" sz="2800" dirty="0" smtClean="0"/>
              <a:t>. E – </a:t>
            </a:r>
            <a:r>
              <a:rPr lang="en-US" sz="2800" dirty="0" err="1" smtClean="0"/>
              <a:t>Shodh</a:t>
            </a:r>
            <a:r>
              <a:rPr lang="en-US" sz="2800" dirty="0" smtClean="0"/>
              <a:t> Sindhu Consortium.</a:t>
            </a:r>
          </a:p>
          <a:p>
            <a:pPr marL="342900" indent="-342900">
              <a:spcBef>
                <a:spcPts val="1800"/>
              </a:spcBef>
              <a:buAutoNum type="arabicPlain" startAt="8"/>
            </a:pPr>
            <a:r>
              <a:rPr lang="en-US" sz="2800" dirty="0" smtClean="0"/>
              <a:t> . WEB – OPAC</a:t>
            </a:r>
          </a:p>
          <a:p>
            <a:pPr marL="342900" indent="-342900">
              <a:spcBef>
                <a:spcPts val="1800"/>
              </a:spcBef>
              <a:buAutoNum type="arabicPlain" startAt="8"/>
            </a:pPr>
            <a:r>
              <a:rPr lang="en-US" sz="2800" dirty="0" smtClean="0"/>
              <a:t> . Sanitary Napkin Vending Machine.       (Installed in Girls Toilet)</a:t>
            </a:r>
          </a:p>
          <a:p>
            <a:pPr marL="342900" indent="-342900">
              <a:spcBef>
                <a:spcPts val="1800"/>
              </a:spcBef>
              <a:buAutoNum type="arabicPlain" startAt="8"/>
            </a:pPr>
            <a:r>
              <a:rPr lang="en-US" sz="2800" dirty="0" smtClean="0"/>
              <a:t>  . Wheelchair service.</a:t>
            </a:r>
            <a:endParaRPr lang="en-US" sz="2800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914400" y="457200"/>
            <a:ext cx="6629400" cy="1047877"/>
          </a:xfrm>
        </p:spPr>
        <p:txBody>
          <a:bodyPr/>
          <a:lstStyle/>
          <a:p>
            <a:r>
              <a:rPr lang="en-US" dirty="0" smtClean="0"/>
              <a:t>LIBRARY SERVICES &amp; FACIILITIES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4350" y="1046099"/>
            <a:ext cx="8629650" cy="19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31078" y="281502"/>
            <a:ext cx="4596193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4400" spc="-5" dirty="0" smtClean="0"/>
              <a:t>reprography</a:t>
            </a:r>
            <a:r>
              <a:rPr sz="4400" spc="-80" dirty="0" smtClean="0"/>
              <a:t> </a:t>
            </a:r>
            <a:r>
              <a:rPr sz="4400" spc="-5" dirty="0"/>
              <a:t>Section</a:t>
            </a:r>
            <a:endParaRPr sz="4400" dirty="0"/>
          </a:p>
        </p:txBody>
      </p:sp>
      <p:sp>
        <p:nvSpPr>
          <p:cNvPr id="6" name="object 6"/>
          <p:cNvSpPr txBox="1"/>
          <p:nvPr/>
        </p:nvSpPr>
        <p:spPr>
          <a:xfrm>
            <a:off x="990600" y="5564251"/>
            <a:ext cx="7655256" cy="77649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354965" marR="5080" indent="-342900">
              <a:lnSpc>
                <a:spcPts val="2810"/>
              </a:lnSpc>
              <a:spcBef>
                <a:spcPts val="455"/>
              </a:spcBef>
              <a:tabLst>
                <a:tab pos="354965" algn="l"/>
                <a:tab pos="1786255" algn="l"/>
              </a:tabLst>
            </a:pPr>
            <a:r>
              <a:rPr sz="1800" spc="365" dirty="0">
                <a:solidFill>
                  <a:srgbClr val="EFA12D"/>
                </a:solidFill>
                <a:latin typeface="Arial"/>
                <a:cs typeface="Arial"/>
              </a:rPr>
              <a:t>	</a:t>
            </a:r>
            <a:r>
              <a:rPr sz="2600" spc="-95" dirty="0">
                <a:solidFill>
                  <a:srgbClr val="4E3A2F"/>
                </a:solidFill>
                <a:latin typeface="Trebuchet MS"/>
                <a:cs typeface="Trebuchet MS"/>
              </a:rPr>
              <a:t>Central </a:t>
            </a:r>
            <a:r>
              <a:rPr sz="2600" spc="-114" dirty="0">
                <a:solidFill>
                  <a:srgbClr val="4E3A2F"/>
                </a:solidFill>
                <a:latin typeface="Trebuchet MS"/>
                <a:cs typeface="Trebuchet MS"/>
              </a:rPr>
              <a:t>library </a:t>
            </a:r>
            <a:r>
              <a:rPr sz="2600" spc="-10" dirty="0">
                <a:solidFill>
                  <a:srgbClr val="4E3A2F"/>
                </a:solidFill>
                <a:latin typeface="Trebuchet MS"/>
                <a:cs typeface="Trebuchet MS"/>
              </a:rPr>
              <a:t>serves </a:t>
            </a:r>
            <a:r>
              <a:rPr sz="2600" spc="-105" dirty="0">
                <a:solidFill>
                  <a:srgbClr val="4E3A2F"/>
                </a:solidFill>
                <a:latin typeface="Trebuchet MS"/>
                <a:cs typeface="Trebuchet MS"/>
              </a:rPr>
              <a:t>the </a:t>
            </a:r>
            <a:r>
              <a:rPr sz="2600" spc="-130" dirty="0" smtClean="0">
                <a:solidFill>
                  <a:srgbClr val="4E3A2F"/>
                </a:solidFill>
                <a:latin typeface="Trebuchet MS"/>
                <a:cs typeface="Trebuchet MS"/>
              </a:rPr>
              <a:t>facult</a:t>
            </a:r>
            <a:r>
              <a:rPr lang="en-US" sz="2600" spc="-130" dirty="0" smtClean="0">
                <a:solidFill>
                  <a:srgbClr val="4E3A2F"/>
                </a:solidFill>
                <a:latin typeface="Trebuchet MS"/>
                <a:cs typeface="Trebuchet MS"/>
              </a:rPr>
              <a:t>ies</a:t>
            </a:r>
            <a:r>
              <a:rPr sz="2600" spc="-130" dirty="0" smtClean="0">
                <a:solidFill>
                  <a:srgbClr val="4E3A2F"/>
                </a:solidFill>
                <a:latin typeface="Trebuchet MS"/>
                <a:cs typeface="Trebuchet MS"/>
              </a:rPr>
              <a:t> </a:t>
            </a:r>
            <a:r>
              <a:rPr sz="2600" spc="-105" dirty="0">
                <a:solidFill>
                  <a:srgbClr val="4E3A2F"/>
                </a:solidFill>
                <a:latin typeface="Trebuchet MS"/>
                <a:cs typeface="Trebuchet MS"/>
              </a:rPr>
              <a:t>&amp; </a:t>
            </a:r>
            <a:r>
              <a:rPr sz="2600" spc="-35" dirty="0">
                <a:solidFill>
                  <a:srgbClr val="4E3A2F"/>
                </a:solidFill>
                <a:latin typeface="Trebuchet MS"/>
                <a:cs typeface="Trebuchet MS"/>
              </a:rPr>
              <a:t>students</a:t>
            </a:r>
            <a:r>
              <a:rPr sz="2600" spc="-535" dirty="0">
                <a:solidFill>
                  <a:srgbClr val="4E3A2F"/>
                </a:solidFill>
                <a:latin typeface="Trebuchet MS"/>
                <a:cs typeface="Trebuchet MS"/>
              </a:rPr>
              <a:t> </a:t>
            </a:r>
            <a:r>
              <a:rPr lang="en-US" sz="2600" spc="-535" dirty="0" smtClean="0">
                <a:solidFill>
                  <a:srgbClr val="4E3A2F"/>
                </a:solidFill>
                <a:latin typeface="Trebuchet MS"/>
                <a:cs typeface="Trebuchet MS"/>
              </a:rPr>
              <a:t> </a:t>
            </a:r>
            <a:r>
              <a:rPr sz="2600" spc="-145" dirty="0" smtClean="0">
                <a:solidFill>
                  <a:srgbClr val="4E3A2F"/>
                </a:solidFill>
                <a:latin typeface="Trebuchet MS"/>
                <a:cs typeface="Trebuchet MS"/>
              </a:rPr>
              <a:t>by  </a:t>
            </a:r>
            <a:r>
              <a:rPr sz="2600" spc="-95" dirty="0">
                <a:solidFill>
                  <a:srgbClr val="4E3A2F"/>
                </a:solidFill>
                <a:latin typeface="Trebuchet MS"/>
                <a:cs typeface="Trebuchet MS"/>
              </a:rPr>
              <a:t>providing	</a:t>
            </a:r>
            <a:r>
              <a:rPr lang="en-US" sz="2600" spc="-65" dirty="0" smtClean="0">
                <a:solidFill>
                  <a:srgbClr val="4E3A2F"/>
                </a:solidFill>
                <a:latin typeface="Trebuchet MS"/>
                <a:cs typeface="Trebuchet MS"/>
              </a:rPr>
              <a:t>centralized Printout</a:t>
            </a:r>
            <a:r>
              <a:rPr sz="2600" spc="-65" dirty="0" smtClean="0">
                <a:solidFill>
                  <a:srgbClr val="4E3A2F"/>
                </a:solidFill>
                <a:latin typeface="Trebuchet MS"/>
                <a:cs typeface="Trebuchet MS"/>
              </a:rPr>
              <a:t> </a:t>
            </a:r>
            <a:r>
              <a:rPr sz="2600" spc="-114" dirty="0">
                <a:solidFill>
                  <a:srgbClr val="4E3A2F"/>
                </a:solidFill>
                <a:latin typeface="Trebuchet MS"/>
                <a:cs typeface="Trebuchet MS"/>
              </a:rPr>
              <a:t>of </a:t>
            </a:r>
            <a:r>
              <a:rPr sz="2600" spc="-90" dirty="0">
                <a:solidFill>
                  <a:srgbClr val="4E3A2F"/>
                </a:solidFill>
                <a:latin typeface="Trebuchet MS"/>
                <a:cs typeface="Trebuchet MS"/>
              </a:rPr>
              <a:t>required</a:t>
            </a:r>
            <a:r>
              <a:rPr sz="2600" spc="-320" dirty="0">
                <a:solidFill>
                  <a:srgbClr val="4E3A2F"/>
                </a:solidFill>
                <a:latin typeface="Trebuchet MS"/>
                <a:cs typeface="Trebuchet MS"/>
              </a:rPr>
              <a:t> </a:t>
            </a:r>
            <a:r>
              <a:rPr sz="2600" spc="-140" dirty="0">
                <a:solidFill>
                  <a:srgbClr val="4E3A2F"/>
                </a:solidFill>
                <a:latin typeface="Trebuchet MS"/>
                <a:cs typeface="Trebuchet MS"/>
              </a:rPr>
              <a:t>literature.</a:t>
            </a:r>
            <a:endParaRPr sz="2600" dirty="0">
              <a:latin typeface="Trebuchet MS"/>
              <a:cs typeface="Trebuchet M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558" y="1139172"/>
            <a:ext cx="6497232" cy="4118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1046099"/>
            <a:ext cx="8629650" cy="19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32200" y="73314"/>
            <a:ext cx="34290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14805" algn="l"/>
              </a:tabLst>
            </a:pPr>
            <a:r>
              <a:rPr sz="3600" b="1" dirty="0" smtClean="0"/>
              <a:t>OPAC</a:t>
            </a:r>
            <a:r>
              <a:rPr lang="en-US" sz="3600" b="1" dirty="0" smtClean="0"/>
              <a:t> </a:t>
            </a:r>
            <a:r>
              <a:rPr sz="3600" b="1" spc="-5" dirty="0" smtClean="0"/>
              <a:t>Section</a:t>
            </a:r>
            <a:endParaRPr sz="3600" b="1" dirty="0"/>
          </a:p>
        </p:txBody>
      </p:sp>
      <p:sp>
        <p:nvSpPr>
          <p:cNvPr id="7" name="object 7"/>
          <p:cNvSpPr txBox="1"/>
          <p:nvPr/>
        </p:nvSpPr>
        <p:spPr>
          <a:xfrm>
            <a:off x="514350" y="5812739"/>
            <a:ext cx="8162467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50" spc="370" dirty="0">
                <a:solidFill>
                  <a:schemeClr val="accent4"/>
                </a:solidFill>
                <a:latin typeface="Arial"/>
                <a:cs typeface="Arial"/>
              </a:rPr>
              <a:t> </a:t>
            </a:r>
            <a:r>
              <a:rPr sz="2800" b="1" spc="-125" dirty="0">
                <a:latin typeface="Trebuchet MS"/>
                <a:cs typeface="Trebuchet MS"/>
              </a:rPr>
              <a:t>Faculty </a:t>
            </a:r>
            <a:r>
              <a:rPr sz="2800" b="1" spc="-80" dirty="0" smtClean="0">
                <a:latin typeface="Trebuchet MS"/>
                <a:cs typeface="Trebuchet MS"/>
              </a:rPr>
              <a:t>member</a:t>
            </a:r>
            <a:r>
              <a:rPr lang="en-US" sz="2800" b="1" spc="-80" dirty="0" smtClean="0">
                <a:latin typeface="Trebuchet MS"/>
                <a:cs typeface="Trebuchet MS"/>
              </a:rPr>
              <a:t>s</a:t>
            </a:r>
            <a:r>
              <a:rPr sz="2800" b="1" spc="-80" dirty="0" smtClean="0">
                <a:latin typeface="Trebuchet MS"/>
                <a:cs typeface="Trebuchet MS"/>
              </a:rPr>
              <a:t> </a:t>
            </a:r>
            <a:r>
              <a:rPr lang="en-US" sz="2800" b="1" spc="-114" dirty="0">
                <a:latin typeface="Trebuchet MS"/>
                <a:cs typeface="Trebuchet MS"/>
              </a:rPr>
              <a:t>&amp;</a:t>
            </a:r>
            <a:r>
              <a:rPr sz="2800" b="1" spc="-114" dirty="0" smtClean="0">
                <a:latin typeface="Trebuchet MS"/>
                <a:cs typeface="Trebuchet MS"/>
              </a:rPr>
              <a:t> </a:t>
            </a:r>
            <a:r>
              <a:rPr sz="2800" b="1" spc="-45" dirty="0">
                <a:latin typeface="Trebuchet MS"/>
                <a:cs typeface="Trebuchet MS"/>
              </a:rPr>
              <a:t>students </a:t>
            </a:r>
            <a:r>
              <a:rPr sz="2800" b="1" spc="-40" dirty="0">
                <a:latin typeface="Trebuchet MS"/>
                <a:cs typeface="Trebuchet MS"/>
              </a:rPr>
              <a:t>search </a:t>
            </a:r>
            <a:r>
              <a:rPr sz="2800" b="1" spc="-160" dirty="0">
                <a:latin typeface="Trebuchet MS"/>
                <a:cs typeface="Trebuchet MS"/>
              </a:rPr>
              <a:t>for </a:t>
            </a:r>
            <a:r>
              <a:rPr sz="2800" b="1" spc="-85" dirty="0">
                <a:latin typeface="Trebuchet MS"/>
                <a:cs typeface="Trebuchet MS"/>
              </a:rPr>
              <a:t>online</a:t>
            </a:r>
            <a:r>
              <a:rPr sz="2800" b="1" spc="-325" dirty="0">
                <a:latin typeface="Trebuchet MS"/>
                <a:cs typeface="Trebuchet MS"/>
              </a:rPr>
              <a:t> </a:t>
            </a:r>
            <a:r>
              <a:rPr sz="2800" b="1" spc="-229" dirty="0">
                <a:latin typeface="Trebuchet MS"/>
                <a:cs typeface="Trebuchet MS"/>
              </a:rPr>
              <a:t>data</a:t>
            </a:r>
            <a:r>
              <a:rPr sz="2800" spc="-229" dirty="0">
                <a:solidFill>
                  <a:srgbClr val="001F5F"/>
                </a:solidFill>
                <a:latin typeface="Trebuchet MS"/>
                <a:cs typeface="Trebuchet MS"/>
              </a:rPr>
              <a:t>.</a:t>
            </a:r>
            <a:endParaRPr sz="2800" dirty="0">
              <a:latin typeface="Trebuchet MS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990600"/>
            <a:ext cx="2182375" cy="47378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000" y="1043954"/>
            <a:ext cx="2157800" cy="46845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1046099"/>
            <a:ext cx="8629650" cy="19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73604" y="346732"/>
            <a:ext cx="516539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41345" algn="l"/>
              </a:tabLst>
            </a:pPr>
            <a:r>
              <a:rPr sz="3600" spc="-5" dirty="0"/>
              <a:t>Book</a:t>
            </a:r>
            <a:r>
              <a:rPr sz="3600" spc="5" dirty="0"/>
              <a:t> </a:t>
            </a:r>
            <a:r>
              <a:rPr sz="3600" dirty="0" smtClean="0"/>
              <a:t>Issue</a:t>
            </a:r>
            <a:r>
              <a:rPr lang="en-US" sz="3600" spc="5" dirty="0"/>
              <a:t>/</a:t>
            </a:r>
            <a:r>
              <a:rPr sz="3600" dirty="0" smtClean="0"/>
              <a:t>Return</a:t>
            </a:r>
            <a:r>
              <a:rPr sz="3600" spc="-85" dirty="0" smtClean="0"/>
              <a:t> </a:t>
            </a:r>
            <a:r>
              <a:rPr sz="3600" spc="-5" dirty="0"/>
              <a:t>counter</a:t>
            </a:r>
            <a:endParaRPr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65149"/>
            <a:ext cx="8534400" cy="5411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810000" y="231069"/>
            <a:ext cx="143789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dirty="0" smtClean="0"/>
              <a:t>e-Library</a:t>
            </a:r>
            <a:endParaRPr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691" y="3581400"/>
            <a:ext cx="4114800" cy="20449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38200"/>
            <a:ext cx="3886200" cy="2273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691" y="870304"/>
            <a:ext cx="3810000" cy="2341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52400" y="3733800"/>
            <a:ext cx="856317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Link : </a:t>
            </a:r>
            <a:r>
              <a:rPr lang="en-US" dirty="0" smtClean="0">
                <a:hlinkClick r:id="rId5"/>
              </a:rPr>
              <a:t>https://ndl.iitkgp.ac.in</a:t>
            </a:r>
            <a:r>
              <a:rPr lang="en-US" dirty="0" smtClean="0"/>
              <a:t>.</a:t>
            </a:r>
          </a:p>
          <a:p>
            <a:r>
              <a:rPr lang="en-US" dirty="0"/>
              <a:t> </a:t>
            </a:r>
            <a:r>
              <a:rPr lang="en-US" dirty="0" smtClean="0"/>
              <a:t>          </a:t>
            </a:r>
            <a:r>
              <a:rPr lang="en-US" dirty="0" smtClean="0">
                <a:hlinkClick r:id="rId6"/>
              </a:rPr>
              <a:t>https://archive.org</a:t>
            </a:r>
            <a:r>
              <a:rPr lang="en-US" dirty="0" smtClean="0"/>
              <a:t>.</a:t>
            </a:r>
          </a:p>
          <a:p>
            <a:r>
              <a:rPr lang="en-US" dirty="0"/>
              <a:t> </a:t>
            </a:r>
            <a:r>
              <a:rPr lang="en-US" dirty="0" smtClean="0"/>
              <a:t>          </a:t>
            </a:r>
            <a:r>
              <a:rPr lang="en-US" dirty="0" smtClean="0">
                <a:hlinkClick r:id="rId7"/>
              </a:rPr>
              <a:t>https://www.doabooks.org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</a:t>
            </a:r>
            <a:r>
              <a:rPr lang="en-US" dirty="0" smtClean="0">
                <a:hlinkClick r:id="rId8"/>
              </a:rPr>
              <a:t>https://www.freetechbooks.com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</a:t>
            </a:r>
            <a:r>
              <a:rPr lang="en-US" dirty="0" smtClean="0">
                <a:hlinkClick r:id="rId9"/>
              </a:rPr>
              <a:t>https://www.indianjournals.com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</a:t>
            </a:r>
            <a:r>
              <a:rPr lang="en-US" dirty="0">
                <a:hlinkClick r:id="rId10"/>
              </a:rPr>
              <a:t>https://</a:t>
            </a:r>
            <a:r>
              <a:rPr lang="en-US" dirty="0" smtClean="0">
                <a:hlinkClick r:id="rId10"/>
              </a:rPr>
              <a:t>rekhta.org</a:t>
            </a:r>
            <a:r>
              <a:rPr lang="en-US" dirty="0" smtClean="0"/>
              <a:t> (Urdu Books)</a:t>
            </a:r>
          </a:p>
          <a:p>
            <a:r>
              <a:rPr lang="en-US" dirty="0"/>
              <a:t> </a:t>
            </a:r>
            <a:r>
              <a:rPr lang="en-US" dirty="0" smtClean="0"/>
              <a:t>          </a:t>
            </a:r>
            <a:r>
              <a:rPr lang="en-US" dirty="0" smtClean="0">
                <a:hlinkClick r:id="rId11"/>
              </a:rPr>
              <a:t>https://www.bangbidya.org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</a:t>
            </a:r>
            <a:r>
              <a:rPr lang="en-US" dirty="0" smtClean="0">
                <a:hlinkClick r:id="rId12"/>
              </a:rPr>
              <a:t>http://www.nsdl.niscair.res.in/jspui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https://www.kolhanuniversity.ac.in/index.php/e-content/courses/ug.html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28600" y="457200"/>
            <a:ext cx="868679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200" dirty="0" smtClean="0"/>
              <a:t>INFLIBNET CORNER</a:t>
            </a:r>
            <a:endParaRPr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42" y="1295400"/>
            <a:ext cx="8614913" cy="4267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2125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705600" y="152400"/>
            <a:ext cx="4571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dirty="0" smtClean="0"/>
              <a:t>  </a:t>
            </a:r>
            <a:endParaRPr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9144000" cy="46205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430501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OVERVIEW OF CENTRAL LIBRARY</a:t>
            </a:r>
            <a:endParaRPr lang="en-US" sz="3200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50240" y="1046041"/>
            <a:ext cx="8629650" cy="5811901"/>
            <a:chOff x="514350" y="1046099"/>
            <a:chExt cx="8629650" cy="5811901"/>
          </a:xfrm>
        </p:grpSpPr>
        <p:sp>
          <p:nvSpPr>
            <p:cNvPr id="3" name="object 3"/>
            <p:cNvSpPr/>
            <p:nvPr/>
          </p:nvSpPr>
          <p:spPr>
            <a:xfrm>
              <a:off x="514350" y="1046099"/>
              <a:ext cx="8629650" cy="190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9600" y="6172200"/>
              <a:ext cx="8534400" cy="685800"/>
            </a:xfrm>
            <a:custGeom>
              <a:avLst/>
              <a:gdLst/>
              <a:ahLst/>
              <a:cxnLst/>
              <a:rect l="l" t="t" r="r" b="b"/>
              <a:pathLst>
                <a:path w="8534400" h="685800">
                  <a:moveTo>
                    <a:pt x="0" y="685800"/>
                  </a:moveTo>
                  <a:lnTo>
                    <a:pt x="8534400" y="685800"/>
                  </a:lnTo>
                  <a:lnTo>
                    <a:pt x="8534400" y="0"/>
                  </a:lnTo>
                  <a:lnTo>
                    <a:pt x="0" y="0"/>
                  </a:lnTo>
                  <a:lnTo>
                    <a:pt x="0" y="68580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62402" y="342849"/>
            <a:ext cx="495350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i="0" spc="-130" dirty="0">
                <a:latin typeface="Trebuchet MS"/>
                <a:cs typeface="Trebuchet MS"/>
              </a:rPr>
              <a:t>Journal </a:t>
            </a:r>
            <a:r>
              <a:rPr sz="3200" b="0" i="0" spc="-65" dirty="0">
                <a:latin typeface="Trebuchet MS"/>
                <a:cs typeface="Trebuchet MS"/>
              </a:rPr>
              <a:t>Display</a:t>
            </a:r>
            <a:r>
              <a:rPr sz="3200" b="0" i="0" spc="-245" dirty="0">
                <a:latin typeface="Trebuchet MS"/>
                <a:cs typeface="Trebuchet MS"/>
              </a:rPr>
              <a:t> </a:t>
            </a:r>
            <a:r>
              <a:rPr sz="3200" b="0" i="0" spc="-50" dirty="0">
                <a:latin typeface="Trebuchet MS"/>
                <a:cs typeface="Trebuchet MS"/>
              </a:rPr>
              <a:t>Section</a:t>
            </a:r>
            <a:endParaRPr sz="32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8340" y="6124447"/>
            <a:ext cx="7705090" cy="68389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5080" indent="-343535">
              <a:lnSpc>
                <a:spcPct val="80000"/>
              </a:lnSpc>
              <a:spcBef>
                <a:spcPts val="675"/>
              </a:spcBef>
              <a:tabLst>
                <a:tab pos="355600" algn="l"/>
              </a:tabLst>
            </a:pPr>
            <a:r>
              <a:rPr sz="1650" spc="345" dirty="0">
                <a:solidFill>
                  <a:srgbClr val="EFA12D"/>
                </a:solidFill>
                <a:latin typeface="Arial"/>
                <a:cs typeface="Arial"/>
              </a:rPr>
              <a:t>	</a:t>
            </a:r>
            <a:r>
              <a:rPr sz="2400" spc="-105" dirty="0">
                <a:solidFill>
                  <a:srgbClr val="4E3A2F"/>
                </a:solidFill>
                <a:latin typeface="Trebuchet MS"/>
                <a:cs typeface="Trebuchet MS"/>
              </a:rPr>
              <a:t>The </a:t>
            </a:r>
            <a:r>
              <a:rPr sz="2400" spc="-95" dirty="0">
                <a:solidFill>
                  <a:srgbClr val="4E3A2F"/>
                </a:solidFill>
                <a:latin typeface="Trebuchet MS"/>
                <a:cs typeface="Trebuchet MS"/>
              </a:rPr>
              <a:t>central </a:t>
            </a:r>
            <a:r>
              <a:rPr sz="2400" spc="-105" dirty="0">
                <a:solidFill>
                  <a:srgbClr val="4E3A2F"/>
                </a:solidFill>
                <a:latin typeface="Trebuchet MS"/>
                <a:cs typeface="Trebuchet MS"/>
              </a:rPr>
              <a:t>library </a:t>
            </a:r>
            <a:r>
              <a:rPr sz="2400" spc="-10" dirty="0">
                <a:solidFill>
                  <a:srgbClr val="4E3A2F"/>
                </a:solidFill>
                <a:latin typeface="Trebuchet MS"/>
                <a:cs typeface="Trebuchet MS"/>
              </a:rPr>
              <a:t>subscribes </a:t>
            </a:r>
            <a:r>
              <a:rPr sz="2400" spc="-145" dirty="0">
                <a:solidFill>
                  <a:srgbClr val="4E3A2F"/>
                </a:solidFill>
                <a:latin typeface="Trebuchet MS"/>
                <a:cs typeface="Trebuchet MS"/>
              </a:rPr>
              <a:t>to </a:t>
            </a:r>
            <a:r>
              <a:rPr sz="2400" spc="145" dirty="0">
                <a:solidFill>
                  <a:srgbClr val="4E3A2F"/>
                </a:solidFill>
                <a:latin typeface="Trebuchet MS"/>
                <a:cs typeface="Trebuchet MS"/>
              </a:rPr>
              <a:t>23</a:t>
            </a:r>
            <a:r>
              <a:rPr sz="2400" spc="-450" dirty="0">
                <a:solidFill>
                  <a:srgbClr val="4E3A2F"/>
                </a:solidFill>
                <a:latin typeface="Trebuchet MS"/>
                <a:cs typeface="Trebuchet MS"/>
              </a:rPr>
              <a:t> </a:t>
            </a:r>
            <a:r>
              <a:rPr sz="2400" spc="-70" dirty="0">
                <a:solidFill>
                  <a:srgbClr val="4E3A2F"/>
                </a:solidFill>
                <a:latin typeface="Trebuchet MS"/>
                <a:cs typeface="Trebuchet MS"/>
              </a:rPr>
              <a:t>national </a:t>
            </a:r>
            <a:r>
              <a:rPr sz="2400" spc="-100" dirty="0">
                <a:solidFill>
                  <a:srgbClr val="4E3A2F"/>
                </a:solidFill>
                <a:latin typeface="Trebuchet MS"/>
                <a:cs typeface="Trebuchet MS"/>
              </a:rPr>
              <a:t>journal </a:t>
            </a:r>
            <a:r>
              <a:rPr sz="2400" spc="-95" dirty="0">
                <a:solidFill>
                  <a:srgbClr val="4E3A2F"/>
                </a:solidFill>
                <a:latin typeface="Trebuchet MS"/>
                <a:cs typeface="Trebuchet MS"/>
              </a:rPr>
              <a:t>&amp; </a:t>
            </a:r>
            <a:r>
              <a:rPr sz="2400" spc="140" dirty="0">
                <a:solidFill>
                  <a:srgbClr val="4E3A2F"/>
                </a:solidFill>
                <a:latin typeface="Trebuchet MS"/>
                <a:cs typeface="Trebuchet MS"/>
              </a:rPr>
              <a:t>55  </a:t>
            </a:r>
            <a:r>
              <a:rPr sz="2400" spc="-95" dirty="0">
                <a:solidFill>
                  <a:srgbClr val="4E3A2F"/>
                </a:solidFill>
                <a:latin typeface="Trebuchet MS"/>
                <a:cs typeface="Trebuchet MS"/>
              </a:rPr>
              <a:t>international </a:t>
            </a:r>
            <a:r>
              <a:rPr sz="2400" spc="-100" dirty="0">
                <a:solidFill>
                  <a:srgbClr val="4E3A2F"/>
                </a:solidFill>
                <a:latin typeface="Trebuchet MS"/>
                <a:cs typeface="Trebuchet MS"/>
              </a:rPr>
              <a:t>current</a:t>
            </a:r>
            <a:r>
              <a:rPr sz="2400" spc="-170" dirty="0">
                <a:solidFill>
                  <a:srgbClr val="4E3A2F"/>
                </a:solidFill>
                <a:latin typeface="Trebuchet MS"/>
                <a:cs typeface="Trebuchet MS"/>
              </a:rPr>
              <a:t> </a:t>
            </a:r>
            <a:r>
              <a:rPr sz="2400" spc="-125" dirty="0">
                <a:solidFill>
                  <a:srgbClr val="4E3A2F"/>
                </a:solidFill>
                <a:latin typeface="Trebuchet MS"/>
                <a:cs typeface="Trebuchet MS"/>
              </a:rPr>
              <a:t>journal.</a:t>
            </a:r>
            <a:endParaRPr sz="2400" dirty="0">
              <a:latin typeface="Trebuchet MS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5506" r="14286" b="3297"/>
          <a:stretch/>
        </p:blipFill>
        <p:spPr>
          <a:xfrm>
            <a:off x="768936" y="1112785"/>
            <a:ext cx="7624494" cy="48037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1046099"/>
            <a:ext cx="8629650" cy="190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90619" y="220345"/>
            <a:ext cx="5489042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i="1" dirty="0"/>
              <a:t>Central </a:t>
            </a:r>
            <a:r>
              <a:rPr sz="3200" i="1" spc="-5" dirty="0"/>
              <a:t>Library Books </a:t>
            </a:r>
            <a:r>
              <a:rPr sz="3200" i="1" dirty="0"/>
              <a:t>&amp; </a:t>
            </a:r>
            <a:r>
              <a:rPr sz="3200" i="1" spc="-5" dirty="0"/>
              <a:t>Title</a:t>
            </a:r>
            <a:r>
              <a:rPr sz="3200" i="1" spc="-80" dirty="0"/>
              <a:t> </a:t>
            </a:r>
            <a:r>
              <a:rPr sz="3200" i="1" spc="-10" dirty="0"/>
              <a:t>List</a:t>
            </a:r>
            <a:endParaRPr sz="3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934919"/>
              </p:ext>
            </p:extLst>
          </p:nvPr>
        </p:nvGraphicFramePr>
        <p:xfrm>
          <a:off x="457200" y="701726"/>
          <a:ext cx="8229600" cy="5987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5830">
                  <a:extLst>
                    <a:ext uri="{9D8B030D-6E8A-4147-A177-3AD203B41FA5}">
                      <a16:colId xmlns:a16="http://schemas.microsoft.com/office/drawing/2014/main" xmlns="" val="2933522013"/>
                    </a:ext>
                  </a:extLst>
                </a:gridCol>
                <a:gridCol w="4393302">
                  <a:extLst>
                    <a:ext uri="{9D8B030D-6E8A-4147-A177-3AD203B41FA5}">
                      <a16:colId xmlns:a16="http://schemas.microsoft.com/office/drawing/2014/main" xmlns="" val="4061063920"/>
                    </a:ext>
                  </a:extLst>
                </a:gridCol>
                <a:gridCol w="1204332">
                  <a:extLst>
                    <a:ext uri="{9D8B030D-6E8A-4147-A177-3AD203B41FA5}">
                      <a16:colId xmlns:a16="http://schemas.microsoft.com/office/drawing/2014/main" xmlns="" val="3779679931"/>
                    </a:ext>
                  </a:extLst>
                </a:gridCol>
                <a:gridCol w="1706136">
                  <a:extLst>
                    <a:ext uri="{9D8B030D-6E8A-4147-A177-3AD203B41FA5}">
                      <a16:colId xmlns:a16="http://schemas.microsoft.com/office/drawing/2014/main" xmlns="" val="2640585898"/>
                    </a:ext>
                  </a:extLst>
                </a:gridCol>
              </a:tblGrid>
              <a:tr h="48340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Sr. 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Name of Subject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</a:t>
                      </a:r>
                      <a:r>
                        <a:rPr lang="en-US" dirty="0" smtClean="0"/>
                        <a:t>title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</a:t>
                      </a:r>
                      <a:r>
                        <a:rPr lang="en-US" dirty="0" smtClean="0"/>
                        <a:t>copies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75939086"/>
                  </a:ext>
                </a:extLst>
              </a:tr>
              <a:tr h="36664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Research</a:t>
                      </a:r>
                      <a:r>
                        <a:rPr lang="en-US" baseline="0" dirty="0" smtClean="0"/>
                        <a:t> Methodology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4380301"/>
                  </a:ext>
                </a:extLst>
              </a:tr>
              <a:tr h="41506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58611041"/>
                  </a:ext>
                </a:extLst>
              </a:tr>
              <a:tr h="41506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General Books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88874197"/>
                  </a:ext>
                </a:extLst>
              </a:tr>
              <a:tr h="41506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Philosophy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64193767"/>
                  </a:ext>
                </a:extLst>
              </a:tr>
              <a:tr h="41506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Psychology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27051519"/>
                  </a:ext>
                </a:extLst>
              </a:tr>
              <a:tr h="41506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Sociology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535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94562478"/>
                  </a:ext>
                </a:extLst>
              </a:tr>
              <a:tr h="41506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Anthropology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22989334"/>
                  </a:ext>
                </a:extLst>
              </a:tr>
              <a:tr h="41506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Political Science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494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6022647"/>
                  </a:ext>
                </a:extLst>
              </a:tr>
              <a:tr h="41506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Economics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8451869"/>
                  </a:ext>
                </a:extLst>
              </a:tr>
              <a:tr h="41506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Education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17177524"/>
                  </a:ext>
                </a:extLst>
              </a:tr>
              <a:tr h="41506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42041669"/>
                  </a:ext>
                </a:extLst>
              </a:tr>
              <a:tr h="41506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Mathematics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16292028"/>
                  </a:ext>
                </a:extLst>
              </a:tr>
              <a:tr h="41506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Statistic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490943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1046099"/>
            <a:ext cx="8629650" cy="19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90619" y="220345"/>
            <a:ext cx="5489042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i="1" dirty="0"/>
              <a:t>Central </a:t>
            </a:r>
            <a:r>
              <a:rPr sz="3200" i="1" spc="-5" dirty="0"/>
              <a:t>Library Books </a:t>
            </a:r>
            <a:r>
              <a:rPr sz="3200" i="1" dirty="0"/>
              <a:t>&amp; </a:t>
            </a:r>
            <a:r>
              <a:rPr sz="3200" i="1" spc="-5" dirty="0"/>
              <a:t>Title</a:t>
            </a:r>
            <a:r>
              <a:rPr sz="3200" i="1" spc="-80" dirty="0"/>
              <a:t> </a:t>
            </a:r>
            <a:r>
              <a:rPr sz="3200" i="1" spc="-10" dirty="0"/>
              <a:t>List</a:t>
            </a:r>
            <a:endParaRPr sz="3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536654"/>
              </p:ext>
            </p:extLst>
          </p:nvPr>
        </p:nvGraphicFramePr>
        <p:xfrm>
          <a:off x="249510" y="914400"/>
          <a:ext cx="8571260" cy="5486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4267">
                  <a:extLst>
                    <a:ext uri="{9D8B030D-6E8A-4147-A177-3AD203B41FA5}">
                      <a16:colId xmlns:a16="http://schemas.microsoft.com/office/drawing/2014/main" xmlns="" val="2933522013"/>
                    </a:ext>
                  </a:extLst>
                </a:gridCol>
                <a:gridCol w="4406593">
                  <a:extLst>
                    <a:ext uri="{9D8B030D-6E8A-4147-A177-3AD203B41FA5}">
                      <a16:colId xmlns:a16="http://schemas.microsoft.com/office/drawing/2014/main" xmlns="" val="406106392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377967993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640585898"/>
                    </a:ext>
                  </a:extLst>
                </a:gridCol>
              </a:tblGrid>
              <a:tr h="6509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Sr. 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 of Subject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</a:t>
                      </a:r>
                      <a:r>
                        <a:rPr lang="en-US" dirty="0" smtClean="0"/>
                        <a:t>title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</a:t>
                      </a:r>
                      <a:r>
                        <a:rPr lang="en-US" dirty="0" smtClean="0"/>
                        <a:t>copies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75939086"/>
                  </a:ext>
                </a:extLst>
              </a:tr>
              <a:tr h="37195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Physics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4380301"/>
                  </a:ext>
                </a:extLst>
              </a:tr>
              <a:tr h="37195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Chemistry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58611041"/>
                  </a:ext>
                </a:extLst>
              </a:tr>
              <a:tr h="37195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88874197"/>
                  </a:ext>
                </a:extLst>
              </a:tr>
              <a:tr h="37195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Botany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64193767"/>
                  </a:ext>
                </a:extLst>
              </a:tr>
              <a:tr h="37195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Zoology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27051519"/>
                  </a:ext>
                </a:extLst>
              </a:tr>
              <a:tr h="37195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Home Science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94562478"/>
                  </a:ext>
                </a:extLst>
              </a:tr>
              <a:tr h="37195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English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795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22989334"/>
                  </a:ext>
                </a:extLst>
              </a:tr>
              <a:tr h="37195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Sanskrit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6022647"/>
                  </a:ext>
                </a:extLst>
              </a:tr>
              <a:tr h="37195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Hindi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795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8451869"/>
                  </a:ext>
                </a:extLst>
              </a:tr>
              <a:tr h="37195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Urdu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17177524"/>
                  </a:ext>
                </a:extLst>
              </a:tr>
              <a:tr h="37195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History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42041669"/>
                  </a:ext>
                </a:extLst>
              </a:tr>
              <a:tr h="37195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Geography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16292028"/>
                  </a:ext>
                </a:extLst>
              </a:tr>
              <a:tr h="37195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Odia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4909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740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0" y="0"/>
            <a:ext cx="1600200" cy="1609344"/>
          </a:xfrm>
        </p:spPr>
        <p:txBody>
          <a:bodyPr/>
          <a:lstStyle/>
          <a:p>
            <a:r>
              <a:rPr lang="en-US" dirty="0" smtClean="0"/>
              <a:t>dailies</a:t>
            </a:r>
            <a:endParaRPr lang="en-IN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11"/>
          <a:stretch/>
        </p:blipFill>
        <p:spPr>
          <a:xfrm>
            <a:off x="457200" y="1371600"/>
            <a:ext cx="8382000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122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1046099"/>
            <a:ext cx="8629650" cy="19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71078" y="438182"/>
            <a:ext cx="6059044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i="1" spc="-235" dirty="0">
                <a:latin typeface="Arial"/>
                <a:cs typeface="Arial"/>
              </a:rPr>
              <a:t>Book </a:t>
            </a:r>
            <a:r>
              <a:rPr sz="3200" i="1" spc="-200" dirty="0">
                <a:latin typeface="Arial"/>
                <a:cs typeface="Arial"/>
              </a:rPr>
              <a:t>Purchase</a:t>
            </a:r>
            <a:r>
              <a:rPr sz="3200" i="1" spc="-5" dirty="0">
                <a:latin typeface="Arial"/>
                <a:cs typeface="Arial"/>
              </a:rPr>
              <a:t> </a:t>
            </a:r>
            <a:r>
              <a:rPr sz="3200" i="1" spc="-145" dirty="0">
                <a:latin typeface="Arial"/>
                <a:cs typeface="Arial"/>
              </a:rPr>
              <a:t>Information</a:t>
            </a:r>
            <a:endParaRPr sz="3200" dirty="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329052"/>
              </p:ext>
            </p:extLst>
          </p:nvPr>
        </p:nvGraphicFramePr>
        <p:xfrm>
          <a:off x="685800" y="1158716"/>
          <a:ext cx="8001000" cy="527507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12675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72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470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191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49621">
                <a:tc>
                  <a:txBody>
                    <a:bodyPr/>
                    <a:lstStyle/>
                    <a:p>
                      <a:pPr marL="292735" marR="478790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2400" b="1" spc="-2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Sr.</a:t>
                      </a:r>
                      <a:endParaRPr sz="2400" dirty="0">
                        <a:latin typeface="Arial"/>
                        <a:cs typeface="Arial"/>
                      </a:endParaRPr>
                    </a:p>
                    <a:p>
                      <a:pPr marL="277495" marR="47879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2400" b="1" spc="-2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146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4634E"/>
                    </a:solidFill>
                  </a:tcPr>
                </a:tc>
                <a:tc>
                  <a:txBody>
                    <a:bodyPr/>
                    <a:lstStyle/>
                    <a:p>
                      <a:pPr marL="626745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2400" b="1" spc="-2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Year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46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463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2400" b="1" spc="-1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No. of</a:t>
                      </a:r>
                      <a:r>
                        <a:rPr sz="2400" b="1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2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Copies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46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4634E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2400" b="1" spc="-2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Amount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46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463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4557">
                <a:tc>
                  <a:txBody>
                    <a:bodyPr/>
                    <a:lstStyle/>
                    <a:p>
                      <a:pPr marL="397510" marR="47879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2400" dirty="0">
                          <a:latin typeface="Trebuchet MS"/>
                          <a:cs typeface="Trebuchet MS"/>
                        </a:rPr>
                        <a:t>1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14604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D2D0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400" spc="100" dirty="0" smtClean="0">
                          <a:latin typeface="Trebuchet MS"/>
                          <a:cs typeface="Trebuchet MS"/>
                        </a:rPr>
                        <a:t>201</a:t>
                      </a:r>
                      <a:r>
                        <a:rPr lang="en-US" sz="2400" spc="100" dirty="0" smtClean="0">
                          <a:latin typeface="Trebuchet MS"/>
                          <a:cs typeface="Trebuchet MS"/>
                        </a:rPr>
                        <a:t>6</a:t>
                      </a:r>
                      <a:r>
                        <a:rPr sz="2400" spc="100" dirty="0" smtClean="0">
                          <a:latin typeface="Trebuchet MS"/>
                          <a:cs typeface="Trebuchet MS"/>
                        </a:rPr>
                        <a:t>/201</a:t>
                      </a:r>
                      <a:r>
                        <a:rPr lang="en-US" sz="2400" spc="100" dirty="0" smtClean="0">
                          <a:latin typeface="Trebuchet MS"/>
                          <a:cs typeface="Trebuchet MS"/>
                        </a:rPr>
                        <a:t>7</a:t>
                      </a:r>
                      <a:endParaRPr sz="2400" dirty="0">
                        <a:latin typeface="Trebuchet MS"/>
                        <a:cs typeface="Trebuchet MS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D2D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lang="en-US" sz="2400" spc="204" dirty="0" smtClean="0">
                          <a:latin typeface="Trebuchet MS"/>
                          <a:cs typeface="Trebuchet MS"/>
                        </a:rPr>
                        <a:t>5457</a:t>
                      </a:r>
                      <a:endParaRPr sz="2400" dirty="0">
                        <a:latin typeface="Trebuchet MS"/>
                        <a:cs typeface="Trebuchet MS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D2D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lang="en-US" sz="2400" spc="95" dirty="0" smtClean="0">
                          <a:latin typeface="Trebuchet MS"/>
                          <a:cs typeface="Trebuchet MS"/>
                        </a:rPr>
                        <a:t>4144028</a:t>
                      </a:r>
                      <a:r>
                        <a:rPr sz="2400" spc="95" dirty="0" smtClean="0">
                          <a:latin typeface="Trebuchet MS"/>
                          <a:cs typeface="Trebuchet MS"/>
                        </a:rPr>
                        <a:t>=00</a:t>
                      </a:r>
                      <a:endParaRPr sz="2400" dirty="0">
                        <a:latin typeface="Trebuchet MS"/>
                        <a:cs typeface="Trebuchet MS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D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4557">
                <a:tc>
                  <a:txBody>
                    <a:bodyPr/>
                    <a:lstStyle/>
                    <a:p>
                      <a:pPr marL="397510" marR="47879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2400" dirty="0">
                          <a:latin typeface="Trebuchet MS"/>
                          <a:cs typeface="Trebuchet MS"/>
                        </a:rPr>
                        <a:t>2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14604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AE9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400" spc="100" dirty="0" smtClean="0">
                          <a:latin typeface="Trebuchet MS"/>
                          <a:cs typeface="Trebuchet MS"/>
                        </a:rPr>
                        <a:t>201</a:t>
                      </a:r>
                      <a:r>
                        <a:rPr lang="en-US" sz="2400" spc="100" dirty="0" smtClean="0">
                          <a:latin typeface="Trebuchet MS"/>
                          <a:cs typeface="Trebuchet MS"/>
                        </a:rPr>
                        <a:t>7</a:t>
                      </a:r>
                      <a:r>
                        <a:rPr sz="2400" spc="100" dirty="0" smtClean="0">
                          <a:latin typeface="Trebuchet MS"/>
                          <a:cs typeface="Trebuchet MS"/>
                        </a:rPr>
                        <a:t>/201</a:t>
                      </a:r>
                      <a:r>
                        <a:rPr lang="en-US" sz="2400" spc="100" dirty="0" smtClean="0">
                          <a:latin typeface="Trebuchet MS"/>
                          <a:cs typeface="Trebuchet MS"/>
                        </a:rPr>
                        <a:t>8</a:t>
                      </a:r>
                      <a:endParaRPr sz="2400" dirty="0">
                        <a:latin typeface="Trebuchet MS"/>
                        <a:cs typeface="Trebuchet MS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AE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lang="en-US" sz="2400" spc="204" dirty="0" smtClean="0">
                          <a:latin typeface="Trebuchet MS"/>
                          <a:cs typeface="Trebuchet MS"/>
                        </a:rPr>
                        <a:t>4</a:t>
                      </a:r>
                      <a:endParaRPr sz="2400" dirty="0">
                        <a:latin typeface="Trebuchet MS"/>
                        <a:cs typeface="Trebuchet MS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AE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lang="en-US" sz="2400" spc="90" dirty="0" smtClean="0">
                          <a:latin typeface="Trebuchet MS"/>
                          <a:cs typeface="Trebuchet MS"/>
                        </a:rPr>
                        <a:t>27230</a:t>
                      </a:r>
                      <a:r>
                        <a:rPr sz="2400" spc="90" dirty="0" smtClean="0">
                          <a:latin typeface="Trebuchet MS"/>
                          <a:cs typeface="Trebuchet MS"/>
                        </a:rPr>
                        <a:t>=00</a:t>
                      </a:r>
                      <a:endParaRPr sz="2400" dirty="0">
                        <a:latin typeface="Trebuchet MS"/>
                        <a:cs typeface="Trebuchet MS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4557">
                <a:tc>
                  <a:txBody>
                    <a:bodyPr/>
                    <a:lstStyle/>
                    <a:p>
                      <a:pPr marL="397510" marR="47879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400" dirty="0">
                          <a:latin typeface="Trebuchet MS"/>
                          <a:cs typeface="Trebuchet MS"/>
                        </a:rPr>
                        <a:t>3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152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D2D0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400" spc="90" dirty="0" smtClean="0">
                          <a:latin typeface="Trebuchet MS"/>
                          <a:cs typeface="Trebuchet MS"/>
                        </a:rPr>
                        <a:t>201</a:t>
                      </a:r>
                      <a:r>
                        <a:rPr lang="en-US" sz="2400" spc="90" dirty="0" smtClean="0">
                          <a:latin typeface="Trebuchet MS"/>
                          <a:cs typeface="Trebuchet MS"/>
                        </a:rPr>
                        <a:t>8</a:t>
                      </a:r>
                      <a:r>
                        <a:rPr sz="2400" spc="90" dirty="0" smtClean="0">
                          <a:latin typeface="Trebuchet MS"/>
                          <a:cs typeface="Trebuchet MS"/>
                        </a:rPr>
                        <a:t>/201</a:t>
                      </a:r>
                      <a:r>
                        <a:rPr lang="en-US" sz="2400" spc="90" dirty="0" smtClean="0">
                          <a:latin typeface="Trebuchet MS"/>
                          <a:cs typeface="Trebuchet MS"/>
                        </a:rPr>
                        <a:t>9</a:t>
                      </a:r>
                      <a:endParaRPr sz="2400" dirty="0">
                        <a:latin typeface="Trebuchet MS"/>
                        <a:cs typeface="Trebuchet MS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D2D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2400" spc="204" dirty="0" smtClean="0">
                          <a:latin typeface="Trebuchet MS"/>
                          <a:cs typeface="Trebuchet MS"/>
                        </a:rPr>
                        <a:t>--</a:t>
                      </a:r>
                      <a:endParaRPr sz="2400" dirty="0">
                        <a:latin typeface="Trebuchet MS"/>
                        <a:cs typeface="Trebuchet MS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D2D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2400" spc="65" dirty="0" smtClean="0">
                          <a:latin typeface="Trebuchet MS"/>
                          <a:cs typeface="Trebuchet MS"/>
                        </a:rPr>
                        <a:t>--</a:t>
                      </a:r>
                      <a:endParaRPr sz="2400" dirty="0">
                        <a:latin typeface="Trebuchet MS"/>
                        <a:cs typeface="Trebuchet MS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D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24557">
                <a:tc>
                  <a:txBody>
                    <a:bodyPr/>
                    <a:lstStyle/>
                    <a:p>
                      <a:pPr marL="397510" marR="47879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400" dirty="0">
                          <a:latin typeface="Trebuchet MS"/>
                          <a:cs typeface="Trebuchet MS"/>
                        </a:rPr>
                        <a:t>4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152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AE9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400" spc="90" dirty="0" smtClean="0">
                          <a:latin typeface="Trebuchet MS"/>
                          <a:cs typeface="Trebuchet MS"/>
                        </a:rPr>
                        <a:t>201</a:t>
                      </a:r>
                      <a:r>
                        <a:rPr lang="en-US" sz="2400" spc="90" dirty="0" smtClean="0">
                          <a:latin typeface="Trebuchet MS"/>
                          <a:cs typeface="Trebuchet MS"/>
                        </a:rPr>
                        <a:t>9</a:t>
                      </a:r>
                      <a:r>
                        <a:rPr sz="2400" spc="90" dirty="0" smtClean="0">
                          <a:latin typeface="Trebuchet MS"/>
                          <a:cs typeface="Trebuchet MS"/>
                        </a:rPr>
                        <a:t>/20</a:t>
                      </a:r>
                      <a:r>
                        <a:rPr lang="en-US" sz="2400" spc="90" dirty="0" smtClean="0">
                          <a:latin typeface="Trebuchet MS"/>
                          <a:cs typeface="Trebuchet MS"/>
                        </a:rPr>
                        <a:t>20</a:t>
                      </a:r>
                      <a:endParaRPr sz="2400" dirty="0">
                        <a:latin typeface="Trebuchet MS"/>
                        <a:cs typeface="Trebuchet MS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2400" spc="140" dirty="0" smtClean="0">
                          <a:latin typeface="Trebuchet MS"/>
                          <a:cs typeface="Trebuchet MS"/>
                        </a:rPr>
                        <a:t>2704</a:t>
                      </a:r>
                      <a:endParaRPr sz="2400" dirty="0">
                        <a:latin typeface="Trebuchet MS"/>
                        <a:cs typeface="Trebuchet MS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AE9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2400" spc="60" dirty="0" smtClean="0">
                          <a:latin typeface="Trebuchet MS"/>
                          <a:cs typeface="Trebuchet MS"/>
                        </a:rPr>
                        <a:t>3595285</a:t>
                      </a:r>
                      <a:r>
                        <a:rPr sz="2400" spc="60" dirty="0" smtClean="0">
                          <a:latin typeface="Trebuchet MS"/>
                          <a:cs typeface="Trebuchet MS"/>
                        </a:rPr>
                        <a:t>=00</a:t>
                      </a:r>
                      <a:endParaRPr sz="2400" dirty="0">
                        <a:latin typeface="Trebuchet MS"/>
                        <a:cs typeface="Trebuchet MS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25174">
                <a:tc>
                  <a:txBody>
                    <a:bodyPr/>
                    <a:lstStyle/>
                    <a:p>
                      <a:pPr marL="397510" marR="47879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400" dirty="0">
                          <a:latin typeface="Trebuchet MS"/>
                          <a:cs typeface="Trebuchet MS"/>
                        </a:rPr>
                        <a:t>5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152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D2D0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2400" spc="90" dirty="0" smtClean="0">
                          <a:latin typeface="Trebuchet MS"/>
                          <a:cs typeface="Trebuchet MS"/>
                        </a:rPr>
                        <a:t>20</a:t>
                      </a:r>
                      <a:r>
                        <a:rPr lang="en-US" sz="2400" spc="90" dirty="0" smtClean="0">
                          <a:latin typeface="Trebuchet MS"/>
                          <a:cs typeface="Trebuchet MS"/>
                        </a:rPr>
                        <a:t>20</a:t>
                      </a:r>
                      <a:r>
                        <a:rPr sz="2400" spc="90" dirty="0" smtClean="0">
                          <a:latin typeface="Trebuchet MS"/>
                          <a:cs typeface="Trebuchet MS"/>
                        </a:rPr>
                        <a:t>/20</a:t>
                      </a:r>
                      <a:r>
                        <a:rPr lang="en-US" sz="2400" spc="90" dirty="0" smtClean="0">
                          <a:latin typeface="Trebuchet MS"/>
                          <a:cs typeface="Trebuchet MS"/>
                        </a:rPr>
                        <a:t>21</a:t>
                      </a:r>
                      <a:endParaRPr sz="2400" dirty="0">
                        <a:latin typeface="Trebuchet MS"/>
                        <a:cs typeface="Trebuchet MS"/>
                      </a:endParaRPr>
                    </a:p>
                  </a:txBody>
                  <a:tcPr marL="0" marR="0" marT="146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D2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2400" spc="165" dirty="0" smtClean="0">
                          <a:latin typeface="Trebuchet MS"/>
                          <a:cs typeface="Trebuchet MS"/>
                        </a:rPr>
                        <a:t>--</a:t>
                      </a:r>
                      <a:endParaRPr sz="2400" dirty="0">
                        <a:latin typeface="Trebuchet MS"/>
                        <a:cs typeface="Trebuchet MS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D2D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2400" spc="70" dirty="0" smtClean="0">
                          <a:latin typeface="Trebuchet MS"/>
                          <a:cs typeface="Trebuchet MS"/>
                        </a:rPr>
                        <a:t>--</a:t>
                      </a:r>
                      <a:r>
                        <a:rPr sz="2400" spc="70" dirty="0" smtClean="0">
                          <a:latin typeface="Trebuchet MS"/>
                          <a:cs typeface="Trebuchet MS"/>
                        </a:rPr>
                        <a:t>=00</a:t>
                      </a:r>
                      <a:endParaRPr sz="2400" dirty="0">
                        <a:latin typeface="Trebuchet MS"/>
                        <a:cs typeface="Trebuchet MS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D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0774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2400" dirty="0">
                        <a:latin typeface="Bookman Uralic"/>
                        <a:cs typeface="Bookman Uralic"/>
                      </a:endParaRPr>
                    </a:p>
                  </a:txBody>
                  <a:tcPr marL="0" marR="0" marT="15240" marB="0">
                    <a:lnL w="6350">
                      <a:solidFill>
                        <a:srgbClr val="FFFFFF"/>
                      </a:solidFill>
                      <a:prstDash val="soli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D2D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7752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2400" b="1" dirty="0" smtClean="0">
                          <a:latin typeface="Bookman Uralic"/>
                          <a:cs typeface="Bookman Uralic"/>
                        </a:rPr>
                        <a:t>To</a:t>
                      </a:r>
                      <a:r>
                        <a:rPr sz="2400" b="1" dirty="0" smtClean="0">
                          <a:latin typeface="Bookman Uralic"/>
                          <a:cs typeface="Bookman Uralic"/>
                        </a:rPr>
                        <a:t>tal </a:t>
                      </a:r>
                      <a:r>
                        <a:rPr sz="2400" b="1" spc="-5" dirty="0">
                          <a:latin typeface="Bookman Uralic"/>
                          <a:cs typeface="Bookman Uralic"/>
                        </a:rPr>
                        <a:t>Books </a:t>
                      </a:r>
                      <a:r>
                        <a:rPr sz="2400" b="1" dirty="0">
                          <a:latin typeface="Bookman Uralic"/>
                          <a:cs typeface="Bookman Uralic"/>
                        </a:rPr>
                        <a:t>=</a:t>
                      </a:r>
                      <a:r>
                        <a:rPr sz="2400" b="1" spc="-25" dirty="0">
                          <a:latin typeface="Bookman Uralic"/>
                          <a:cs typeface="Bookman Uralic"/>
                        </a:rPr>
                        <a:t> </a:t>
                      </a:r>
                      <a:r>
                        <a:rPr lang="en-US" sz="2400" b="1" spc="-5" dirty="0" smtClean="0">
                          <a:latin typeface="Bookman Uralic"/>
                          <a:cs typeface="Bookman Uralic"/>
                        </a:rPr>
                        <a:t>8165</a:t>
                      </a:r>
                      <a:endParaRPr sz="2400" dirty="0">
                        <a:latin typeface="Bookman Uralic"/>
                        <a:cs typeface="Bookman Uralic"/>
                      </a:endParaRPr>
                    </a:p>
                  </a:txBody>
                  <a:tcPr marL="0" marR="0" marT="15240" marB="0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D2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D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1281">
                <a:tc>
                  <a:txBody>
                    <a:bodyPr/>
                    <a:lstStyle/>
                    <a:p>
                      <a:pPr marR="478790"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FEAE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5948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400" b="1" spc="-5" dirty="0">
                          <a:latin typeface="Bookman Uralic"/>
                          <a:cs typeface="Bookman Uralic"/>
                        </a:rPr>
                        <a:t>Total </a:t>
                      </a:r>
                      <a:r>
                        <a:rPr sz="2400" b="1" dirty="0">
                          <a:latin typeface="Bookman Uralic"/>
                          <a:cs typeface="Bookman Uralic"/>
                        </a:rPr>
                        <a:t>Amount </a:t>
                      </a:r>
                      <a:r>
                        <a:rPr lang="en-US" sz="2400" b="1" spc="-5" dirty="0" smtClean="0">
                          <a:latin typeface="Bookman Uralic"/>
                          <a:cs typeface="Bookman Uralic"/>
                        </a:rPr>
                        <a:t>7766543</a:t>
                      </a:r>
                      <a:r>
                        <a:rPr sz="2400" b="1" spc="-45" dirty="0" smtClean="0">
                          <a:latin typeface="Bookman Uralic"/>
                          <a:cs typeface="Bookman Uralic"/>
                        </a:rPr>
                        <a:t> </a:t>
                      </a:r>
                      <a:r>
                        <a:rPr sz="2400" b="1" spc="-5" dirty="0">
                          <a:latin typeface="Bookman Uralic"/>
                          <a:cs typeface="Bookman Uralic"/>
                        </a:rPr>
                        <a:t>=00</a:t>
                      </a:r>
                      <a:endParaRPr sz="2400" dirty="0">
                        <a:latin typeface="Bookman Uralic"/>
                        <a:cs typeface="Bookman Uralic"/>
                      </a:endParaRPr>
                    </a:p>
                  </a:txBody>
                  <a:tcPr marL="0" marR="0" marT="15875" marB="0"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FEA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245065" y="367417"/>
            <a:ext cx="2937892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200" b="0" i="0" spc="50" dirty="0" smtClean="0">
                <a:latin typeface="Trebuchet MS"/>
                <a:cs typeface="Trebuchet MS"/>
              </a:rPr>
              <a:t>Reading room</a:t>
            </a:r>
            <a:endParaRPr sz="2800" dirty="0">
              <a:latin typeface="Trebuchet MS"/>
              <a:cs typeface="Trebuchet M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66800"/>
            <a:ext cx="8610600" cy="533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743200" y="11723"/>
            <a:ext cx="3810000" cy="1609344"/>
          </a:xfrm>
        </p:spPr>
        <p:txBody>
          <a:bodyPr/>
          <a:lstStyle/>
          <a:p>
            <a:r>
              <a:rPr lang="en-US" dirty="0" smtClean="0"/>
              <a:t>Text-book section </a:t>
            </a:r>
            <a:endParaRPr lang="en-IN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1219200"/>
            <a:ext cx="3810000" cy="228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4038600"/>
            <a:ext cx="3810000" cy="24107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219200"/>
            <a:ext cx="3531255" cy="228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038599"/>
            <a:ext cx="3531255" cy="24225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863279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3505200" cy="1609344"/>
          </a:xfrm>
        </p:spPr>
        <p:txBody>
          <a:bodyPr/>
          <a:lstStyle/>
          <a:p>
            <a:r>
              <a:rPr lang="en-US" dirty="0" smtClean="0"/>
              <a:t>Alumni section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71600"/>
            <a:ext cx="6095999" cy="4953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275557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6858000" cy="160934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Rare COLLECTIONS</a:t>
            </a:r>
            <a:br>
              <a:rPr lang="en-US" dirty="0" smtClean="0"/>
            </a:br>
            <a:r>
              <a:rPr lang="en-US" sz="2800" dirty="0" smtClean="0"/>
              <a:t>(</a:t>
            </a:r>
            <a:r>
              <a:rPr lang="en-US" sz="2800" dirty="0" err="1" smtClean="0"/>
              <a:t>Books+Manuscript+coins</a:t>
            </a:r>
            <a:r>
              <a:rPr lang="en-US" sz="2800" dirty="0" err="1"/>
              <a:t>+</a:t>
            </a:r>
            <a:r>
              <a:rPr lang="en-US" sz="2800" dirty="0" err="1" smtClean="0"/>
              <a:t>Currency</a:t>
            </a:r>
            <a:r>
              <a:rPr lang="en-US" sz="2800" dirty="0" smtClean="0"/>
              <a:t>)</a:t>
            </a:r>
            <a:endParaRPr lang="en-IN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63520" y="570480"/>
            <a:ext cx="3048000" cy="54122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52600"/>
            <a:ext cx="3048000" cy="524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1261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1524000"/>
            <a:ext cx="8153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</a:t>
            </a:r>
            <a:r>
              <a:rPr lang="en-US" sz="2200" dirty="0" smtClean="0">
                <a:solidFill>
                  <a:srgbClr val="333333"/>
                </a:solidFill>
                <a:latin typeface="Open Sans"/>
              </a:rPr>
              <a:t>To take efforts to increase students interest in reading   and</a:t>
            </a:r>
          </a:p>
          <a:p>
            <a:r>
              <a:rPr lang="en-US" sz="2200" dirty="0" smtClean="0">
                <a:solidFill>
                  <a:srgbClr val="333333"/>
                </a:solidFill>
                <a:latin typeface="Open Sans"/>
              </a:rPr>
              <a:t>     research.</a:t>
            </a:r>
          </a:p>
          <a:p>
            <a:pPr>
              <a:spcBef>
                <a:spcPts val="1200"/>
              </a:spcBef>
            </a:pPr>
            <a:r>
              <a:rPr lang="en-US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 </a:t>
            </a:r>
            <a:r>
              <a:rPr lang="en-US" sz="2200" dirty="0" smtClean="0">
                <a:solidFill>
                  <a:srgbClr val="333333"/>
                </a:solidFill>
                <a:latin typeface="Open Sans"/>
              </a:rPr>
              <a:t>To enrich the collection of library.</a:t>
            </a:r>
          </a:p>
          <a:p>
            <a:pPr>
              <a:spcBef>
                <a:spcPts val="1200"/>
              </a:spcBef>
            </a:pPr>
            <a:r>
              <a:rPr lang="en-US" sz="2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 </a:t>
            </a:r>
            <a:r>
              <a:rPr lang="en-US" sz="2200" dirty="0" smtClean="0">
                <a:solidFill>
                  <a:srgbClr val="333333"/>
                </a:solidFill>
                <a:latin typeface="Open Sans"/>
              </a:rPr>
              <a:t>To connect all the college libraries under </a:t>
            </a:r>
            <a:r>
              <a:rPr lang="en-US" sz="2200" dirty="0" err="1" smtClean="0">
                <a:solidFill>
                  <a:srgbClr val="333333"/>
                </a:solidFill>
                <a:latin typeface="Open Sans"/>
              </a:rPr>
              <a:t>Kolhan</a:t>
            </a:r>
            <a:r>
              <a:rPr lang="en-US" sz="2200" dirty="0" smtClean="0">
                <a:solidFill>
                  <a:srgbClr val="333333"/>
                </a:solidFill>
                <a:latin typeface="Open Sans"/>
              </a:rPr>
              <a:t> University </a:t>
            </a:r>
          </a:p>
          <a:p>
            <a:r>
              <a:rPr lang="en-US" sz="22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en-US" sz="2200" dirty="0" smtClean="0">
                <a:solidFill>
                  <a:srgbClr val="333333"/>
                </a:solidFill>
                <a:latin typeface="Open Sans"/>
              </a:rPr>
              <a:t>    with the Central Library of the University through networking.</a:t>
            </a:r>
          </a:p>
          <a:p>
            <a:pPr>
              <a:spcBef>
                <a:spcPts val="1200"/>
              </a:spcBef>
            </a:pPr>
            <a:r>
              <a:rPr lang="en-US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 </a:t>
            </a:r>
            <a:r>
              <a:rPr lang="en-US" sz="2200" dirty="0" smtClean="0">
                <a:solidFill>
                  <a:srgbClr val="333333"/>
                </a:solidFill>
                <a:latin typeface="Open Sans"/>
              </a:rPr>
              <a:t>To procure JAWS Software for Blind users.</a:t>
            </a:r>
          </a:p>
          <a:p>
            <a:pPr>
              <a:spcBef>
                <a:spcPts val="1200"/>
              </a:spcBef>
            </a:pPr>
            <a:r>
              <a:rPr lang="en-US" sz="2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 </a:t>
            </a:r>
            <a:r>
              <a:rPr lang="en-US" sz="2200" dirty="0" smtClean="0">
                <a:solidFill>
                  <a:srgbClr val="333333"/>
                </a:solidFill>
                <a:latin typeface="Open Sans"/>
              </a:rPr>
              <a:t>To enrich the digital resources in the Digital information  </a:t>
            </a:r>
          </a:p>
          <a:p>
            <a:r>
              <a:rPr lang="en-US" sz="22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en-US" sz="2200" dirty="0" smtClean="0">
                <a:solidFill>
                  <a:srgbClr val="333333"/>
                </a:solidFill>
                <a:latin typeface="Open Sans"/>
              </a:rPr>
              <a:t>    </a:t>
            </a:r>
            <a:r>
              <a:rPr lang="en-US" sz="2200" dirty="0" err="1" smtClean="0">
                <a:solidFill>
                  <a:srgbClr val="333333"/>
                </a:solidFill>
                <a:latin typeface="Open Sans"/>
              </a:rPr>
              <a:t>centre</a:t>
            </a:r>
            <a:r>
              <a:rPr lang="en-US" sz="2200" dirty="0" smtClean="0">
                <a:solidFill>
                  <a:srgbClr val="333333"/>
                </a:solidFill>
                <a:latin typeface="Open Sans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sz="2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 </a:t>
            </a:r>
            <a:r>
              <a:rPr lang="en-US" sz="2200" dirty="0" smtClean="0">
                <a:solidFill>
                  <a:srgbClr val="333333"/>
                </a:solidFill>
                <a:latin typeface="Open Sans"/>
              </a:rPr>
              <a:t>To </a:t>
            </a:r>
            <a:r>
              <a:rPr lang="en-US" sz="2200" dirty="0">
                <a:solidFill>
                  <a:srgbClr val="333333"/>
                </a:solidFill>
                <a:latin typeface="Open Sans"/>
              </a:rPr>
              <a:t>take membership of more libraries and share their </a:t>
            </a:r>
          </a:p>
          <a:p>
            <a:r>
              <a:rPr lang="en-US" sz="2200" dirty="0">
                <a:solidFill>
                  <a:srgbClr val="333333"/>
                </a:solidFill>
                <a:latin typeface="Open Sans"/>
              </a:rPr>
              <a:t>    </a:t>
            </a:r>
            <a:r>
              <a:rPr lang="en-US" sz="2200" dirty="0" smtClean="0">
                <a:solidFill>
                  <a:srgbClr val="333333"/>
                </a:solidFill>
                <a:latin typeface="Open Sans"/>
              </a:rPr>
              <a:t> resources.</a:t>
            </a:r>
            <a:endParaRPr lang="en-US" sz="2200" b="0" i="0" dirty="0">
              <a:solidFill>
                <a:srgbClr val="333333"/>
              </a:solidFill>
              <a:effectLst/>
              <a:latin typeface="Open San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3810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FUTURE PLAN OF CENTRAL LIBRARY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97987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1046099"/>
            <a:ext cx="8629650" cy="19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66288" y="307594"/>
            <a:ext cx="3525774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i="1" dirty="0">
                <a:latin typeface="Arial"/>
                <a:cs typeface="Arial"/>
              </a:rPr>
              <a:t>Librarian</a:t>
            </a:r>
            <a:endParaRPr sz="4800" dirty="0"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03654"/>
            <a:ext cx="7715122" cy="35537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21560" y="4856563"/>
            <a:ext cx="5642610" cy="1085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950" b="1" i="1" spc="-180" dirty="0">
                <a:solidFill>
                  <a:srgbClr val="6F2F9F"/>
                </a:solidFill>
                <a:latin typeface="Georgia"/>
                <a:cs typeface="Georgia"/>
              </a:rPr>
              <a:t>Thank</a:t>
            </a:r>
            <a:r>
              <a:rPr sz="6950" b="1" i="1" spc="365" dirty="0">
                <a:solidFill>
                  <a:srgbClr val="6F2F9F"/>
                </a:solidFill>
                <a:latin typeface="Georgia"/>
                <a:cs typeface="Georgia"/>
              </a:rPr>
              <a:t> </a:t>
            </a:r>
            <a:r>
              <a:rPr sz="6950" b="1" i="1" spc="-195" dirty="0">
                <a:solidFill>
                  <a:srgbClr val="6F2F9F"/>
                </a:solidFill>
                <a:latin typeface="Georgia"/>
                <a:cs typeface="Georgia"/>
              </a:rPr>
              <a:t>you…</a:t>
            </a:r>
            <a:endParaRPr sz="695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14350" y="385825"/>
            <a:ext cx="8629650" cy="44147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1046099"/>
            <a:ext cx="8629650" cy="19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81200" y="304800"/>
            <a:ext cx="4555554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latin typeface="Arial Rounded MT Bold" pitchFamily="34" charset="0"/>
              </a:rPr>
              <a:t>Library</a:t>
            </a:r>
            <a:r>
              <a:rPr sz="4000" spc="-620" dirty="0">
                <a:latin typeface="Arial Rounded MT Bold" pitchFamily="34" charset="0"/>
              </a:rPr>
              <a:t> </a:t>
            </a:r>
            <a:r>
              <a:rPr sz="4000" spc="-195" dirty="0">
                <a:latin typeface="Arial Rounded MT Bold" pitchFamily="34" charset="0"/>
                <a:cs typeface="Arial"/>
              </a:rPr>
              <a:t>Staff</a:t>
            </a:r>
            <a:endParaRPr sz="4000" dirty="0">
              <a:latin typeface="Arial Rounded MT Bold" pitchFamily="34" charset="0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953016"/>
              </p:ext>
            </p:extLst>
          </p:nvPr>
        </p:nvGraphicFramePr>
        <p:xfrm>
          <a:off x="381000" y="1256475"/>
          <a:ext cx="8559801" cy="513344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{284E427A-3D55-4303-BF80-6455036E1DE7}</a:tableStyleId>
              </a:tblPr>
              <a:tblGrid>
                <a:gridCol w="25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432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21555">
                <a:tc>
                  <a:txBody>
                    <a:bodyPr/>
                    <a:lstStyle/>
                    <a:p>
                      <a:pPr marL="2451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spc="-5" dirty="0"/>
                        <a:t>Sr.</a:t>
                      </a:r>
                      <a:endParaRPr sz="2000"/>
                    </a:p>
                    <a:p>
                      <a:pPr marL="214629">
                        <a:lnSpc>
                          <a:spcPct val="100000"/>
                        </a:lnSpc>
                      </a:pPr>
                      <a:r>
                        <a:rPr sz="2000" spc="5" dirty="0"/>
                        <a:t>No.</a:t>
                      </a:r>
                      <a:endParaRPr sz="2000">
                        <a:latin typeface="Bookman Uralic"/>
                        <a:cs typeface="Bookman Uralic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L="9296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/>
                        <a:t>Name </a:t>
                      </a:r>
                      <a:r>
                        <a:rPr sz="2000" spc="-5" dirty="0"/>
                        <a:t>of</a:t>
                      </a:r>
                      <a:r>
                        <a:rPr sz="2000" spc="-60" dirty="0"/>
                        <a:t> </a:t>
                      </a:r>
                      <a:r>
                        <a:rPr sz="2000" spc="-5" dirty="0"/>
                        <a:t>Staff</a:t>
                      </a:r>
                      <a:endParaRPr sz="2000" dirty="0">
                        <a:latin typeface="Bookman Uralic"/>
                        <a:cs typeface="Bookman Uralic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/>
                        <a:t>Designation</a:t>
                      </a:r>
                      <a:endParaRPr sz="2000" dirty="0">
                        <a:latin typeface="Bookman Uralic"/>
                        <a:cs typeface="Bookman Uralic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L="31051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/>
                        <a:t>Qualification</a:t>
                      </a:r>
                      <a:endParaRPr sz="2000">
                        <a:latin typeface="Bookman Uralic"/>
                        <a:cs typeface="Bookman Uralic"/>
                      </a:endParaRPr>
                    </a:p>
                  </a:txBody>
                  <a:tcPr marL="0" marR="0" marT="37465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05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800" dirty="0"/>
                        <a:t>1</a:t>
                      </a:r>
                      <a:endParaRPr sz="1800">
                        <a:latin typeface="Bookman Uralic"/>
                        <a:cs typeface="Bookman Uralic"/>
                      </a:endParaRPr>
                    </a:p>
                  </a:txBody>
                  <a:tcPr marL="0" marR="0" marT="51435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800" spc="-10" dirty="0"/>
                        <a:t>Mr. </a:t>
                      </a:r>
                      <a:r>
                        <a:rPr lang="en-US" sz="1800" spc="-5" dirty="0" smtClean="0"/>
                        <a:t>Kumar</a:t>
                      </a:r>
                      <a:r>
                        <a:rPr lang="en-US" sz="1800" spc="-5" baseline="0" dirty="0" smtClean="0"/>
                        <a:t> Neel </a:t>
                      </a:r>
                      <a:r>
                        <a:rPr lang="en-US" sz="1800" spc="-5" baseline="0" dirty="0" err="1" smtClean="0"/>
                        <a:t>Kanta</a:t>
                      </a:r>
                      <a:endParaRPr sz="1800" dirty="0">
                        <a:latin typeface="Bookman Uralic"/>
                        <a:cs typeface="Bookman Uralic"/>
                      </a:endParaRPr>
                    </a:p>
                  </a:txBody>
                  <a:tcPr marL="0" marR="0" marT="51435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lang="en-US" sz="1800" spc="-5" dirty="0" smtClean="0"/>
                        <a:t>Inc.</a:t>
                      </a:r>
                      <a:r>
                        <a:rPr lang="en-US" sz="1800" spc="-5" baseline="0" dirty="0" smtClean="0"/>
                        <a:t> </a:t>
                      </a:r>
                      <a:r>
                        <a:rPr sz="1800" spc="-5" dirty="0" smtClean="0"/>
                        <a:t>Librarian</a:t>
                      </a:r>
                      <a:endParaRPr sz="1800" dirty="0">
                        <a:latin typeface="Bookman Uralic"/>
                        <a:cs typeface="Bookman Uralic"/>
                      </a:endParaRPr>
                    </a:p>
                  </a:txBody>
                  <a:tcPr marL="0" marR="0" marT="51435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800" spc="-5" dirty="0" err="1" smtClean="0"/>
                        <a:t>M</a:t>
                      </a:r>
                      <a:r>
                        <a:rPr lang="en-US" sz="1800" spc="-5" dirty="0" err="1" smtClean="0"/>
                        <a:t>.Sc,</a:t>
                      </a:r>
                      <a:r>
                        <a:rPr lang="en-US" sz="1800" spc="-5" baseline="0" dirty="0" err="1" smtClean="0"/>
                        <a:t>BLIS,MLIS,PGDCA</a:t>
                      </a:r>
                      <a:endParaRPr sz="1800" dirty="0">
                        <a:latin typeface="Bookman Uralic"/>
                        <a:cs typeface="Bookman Uralic"/>
                      </a:endParaRPr>
                    </a:p>
                  </a:txBody>
                  <a:tcPr marL="0" marR="0" marT="51435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87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/>
                        <a:t>2</a:t>
                      </a:r>
                      <a:endParaRPr sz="1800">
                        <a:latin typeface="Bookman Uralic"/>
                        <a:cs typeface="Bookman Uralic"/>
                      </a:endParaRP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 smtClean="0"/>
                        <a:t>Mr</a:t>
                      </a:r>
                      <a:r>
                        <a:rPr lang="en-US" sz="1800" spc="-10" dirty="0" smtClean="0"/>
                        <a:t>.</a:t>
                      </a:r>
                      <a:r>
                        <a:rPr lang="en-US" sz="1800" spc="-10" baseline="0" dirty="0" smtClean="0"/>
                        <a:t> S </a:t>
                      </a:r>
                      <a:r>
                        <a:rPr lang="en-US" sz="1800" spc="-10" baseline="0" dirty="0" err="1" smtClean="0"/>
                        <a:t>S</a:t>
                      </a:r>
                      <a:r>
                        <a:rPr lang="en-US" sz="1800" spc="-10" baseline="0" dirty="0" smtClean="0"/>
                        <a:t> </a:t>
                      </a:r>
                      <a:r>
                        <a:rPr lang="en-US" sz="1800" spc="-10" baseline="0" dirty="0" err="1" smtClean="0"/>
                        <a:t>Gautam</a:t>
                      </a:r>
                      <a:endParaRPr sz="1800" dirty="0">
                        <a:latin typeface="Bookman Uralic"/>
                        <a:cs typeface="Bookman Uralic"/>
                      </a:endParaRP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en-US" sz="1800" spc="-5" dirty="0" err="1" smtClean="0"/>
                        <a:t>Asst.</a:t>
                      </a:r>
                      <a:r>
                        <a:rPr lang="en-US" sz="1800" spc="-5" baseline="0" dirty="0" err="1" smtClean="0"/>
                        <a:t>Librarian</a:t>
                      </a:r>
                      <a:r>
                        <a:rPr lang="en-US" sz="1800" spc="-5" baseline="0" dirty="0" smtClean="0"/>
                        <a:t>(</a:t>
                      </a:r>
                      <a:r>
                        <a:rPr lang="en-US" sz="1800" spc="-5" baseline="0" dirty="0" err="1" smtClean="0"/>
                        <a:t>Retd</a:t>
                      </a:r>
                      <a:r>
                        <a:rPr lang="en-US" sz="1800" spc="-5" baseline="0" dirty="0" smtClean="0"/>
                        <a:t>.)</a:t>
                      </a:r>
                      <a:endParaRPr sz="1800" dirty="0">
                        <a:latin typeface="Bookman Uralic"/>
                        <a:cs typeface="Bookman Uralic"/>
                      </a:endParaRP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/>
                        <a:t>M.A. </a:t>
                      </a:r>
                      <a:r>
                        <a:rPr sz="1800" spc="-5" dirty="0" smtClean="0"/>
                        <a:t>B</a:t>
                      </a:r>
                      <a:r>
                        <a:rPr lang="en-US" sz="1800" spc="-5" dirty="0" smtClean="0"/>
                        <a:t>LIB</a:t>
                      </a:r>
                      <a:endParaRPr sz="1800" dirty="0">
                        <a:latin typeface="Bookman Uralic"/>
                        <a:cs typeface="Bookman Uralic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761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dirty="0"/>
                        <a:t>3</a:t>
                      </a:r>
                      <a:endParaRPr sz="1800">
                        <a:latin typeface="Bookman Uralic"/>
                        <a:cs typeface="Bookman Uralic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-10" dirty="0" smtClean="0"/>
                        <a:t>M</a:t>
                      </a:r>
                      <a:r>
                        <a:rPr lang="en-US" sz="1800" spc="-10" dirty="0" smtClean="0"/>
                        <a:t>d.</a:t>
                      </a:r>
                      <a:r>
                        <a:rPr lang="en-US" sz="1800" spc="-10" baseline="0" dirty="0" smtClean="0"/>
                        <a:t> </a:t>
                      </a:r>
                      <a:r>
                        <a:rPr lang="en-US" sz="1800" spc="-10" baseline="0" dirty="0" err="1" smtClean="0"/>
                        <a:t>Tanveer</a:t>
                      </a:r>
                      <a:endParaRPr sz="1800" dirty="0">
                        <a:latin typeface="Bookman Uralic"/>
                        <a:cs typeface="Bookman Uralic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en-US" sz="1800" spc="-5" dirty="0" smtClean="0"/>
                        <a:t>Jr.</a:t>
                      </a:r>
                      <a:r>
                        <a:rPr lang="en-US" sz="1800" spc="-5" baseline="0" dirty="0" smtClean="0"/>
                        <a:t> Clerk</a:t>
                      </a:r>
                      <a:endParaRPr sz="1800" dirty="0">
                        <a:latin typeface="Bookman Uralic"/>
                        <a:cs typeface="Bookman Uralic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-5" dirty="0"/>
                        <a:t>M.A. </a:t>
                      </a:r>
                      <a:endParaRPr sz="1800" dirty="0">
                        <a:latin typeface="Bookman Uralic"/>
                        <a:cs typeface="Bookman Uralic"/>
                      </a:endParaRPr>
                    </a:p>
                  </a:txBody>
                  <a:tcPr marL="0" marR="0" marT="45085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135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/>
                        <a:t>4</a:t>
                      </a:r>
                      <a:endParaRPr sz="1800">
                        <a:latin typeface="Bookman Uralic"/>
                        <a:cs typeface="Bookman Uralic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800" spc="-10" dirty="0" smtClean="0"/>
                        <a:t>Mr.</a:t>
                      </a:r>
                      <a:r>
                        <a:rPr lang="en-US" sz="1800" spc="-10" baseline="0" dirty="0" smtClean="0"/>
                        <a:t> Kishore </a:t>
                      </a:r>
                      <a:r>
                        <a:rPr lang="en-US" sz="1800" spc="-10" baseline="0" dirty="0" err="1" smtClean="0"/>
                        <a:t>Purty</a:t>
                      </a:r>
                      <a:endParaRPr sz="1800" dirty="0">
                        <a:latin typeface="Bookman Uralic"/>
                        <a:cs typeface="Bookman Uralic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800" dirty="0" smtClean="0"/>
                        <a:t>Jr. Clerk</a:t>
                      </a:r>
                      <a:endParaRPr sz="1800" dirty="0">
                        <a:latin typeface="Bookman Uralic"/>
                        <a:cs typeface="Bookman Uralic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5" dirty="0"/>
                        <a:t>M.A.</a:t>
                      </a:r>
                      <a:endParaRPr sz="1800" dirty="0">
                        <a:latin typeface="Bookman Uralic"/>
                        <a:cs typeface="Bookman Uralic"/>
                      </a:endParaRPr>
                    </a:p>
                  </a:txBody>
                  <a:tcPr marL="0" marR="0" marT="32384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761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dirty="0"/>
                        <a:t>5</a:t>
                      </a:r>
                      <a:endParaRPr sz="1800">
                        <a:latin typeface="Bookman Uralic"/>
                        <a:cs typeface="Bookman Uralic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-10" dirty="0" smtClean="0"/>
                        <a:t>Mr</a:t>
                      </a:r>
                      <a:r>
                        <a:rPr lang="en-US" sz="1800" spc="-10" dirty="0" smtClean="0"/>
                        <a:t>s.</a:t>
                      </a:r>
                      <a:r>
                        <a:rPr lang="en-US" sz="1800" spc="-10" baseline="0" dirty="0" smtClean="0"/>
                        <a:t> </a:t>
                      </a:r>
                      <a:r>
                        <a:rPr lang="en-US" sz="1800" spc="-10" baseline="0" dirty="0" err="1" smtClean="0"/>
                        <a:t>Jonga</a:t>
                      </a:r>
                      <a:endParaRPr sz="1800" dirty="0">
                        <a:latin typeface="Bookman Uralic"/>
                        <a:cs typeface="Bookman Uralic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en-US" sz="1800" spc="-5" dirty="0" smtClean="0"/>
                        <a:t>Peon</a:t>
                      </a:r>
                      <a:endParaRPr sz="1800" dirty="0">
                        <a:latin typeface="Bookman Uralic"/>
                        <a:cs typeface="Bookman Uralic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en-US" sz="1800" spc="-5" dirty="0" smtClean="0"/>
                        <a:t>S.S.C</a:t>
                      </a:r>
                      <a:endParaRPr sz="1800" dirty="0">
                        <a:latin typeface="Bookman Uralic"/>
                        <a:cs typeface="Bookman Uralic"/>
                      </a:endParaRPr>
                    </a:p>
                  </a:txBody>
                  <a:tcPr marL="0" marR="0" marT="45085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135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/>
                        <a:t>5</a:t>
                      </a:r>
                      <a:endParaRPr sz="1800">
                        <a:latin typeface="Bookman Uralic"/>
                        <a:cs typeface="Bookman Uralic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10" dirty="0" smtClean="0"/>
                        <a:t>M</a:t>
                      </a:r>
                      <a:r>
                        <a:rPr lang="en-US" sz="1800" spc="-10" dirty="0" smtClean="0"/>
                        <a:t>iss</a:t>
                      </a:r>
                      <a:r>
                        <a:rPr lang="en-US" sz="1800" spc="-10" baseline="0" dirty="0" smtClean="0"/>
                        <a:t> </a:t>
                      </a:r>
                      <a:r>
                        <a:rPr lang="en-US" sz="1800" spc="-10" baseline="0" dirty="0" err="1" smtClean="0"/>
                        <a:t>Kalpana</a:t>
                      </a:r>
                      <a:endParaRPr sz="1800" dirty="0">
                        <a:latin typeface="Bookman Uralic"/>
                        <a:cs typeface="Bookman Uralic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5" dirty="0"/>
                        <a:t>Peon</a:t>
                      </a:r>
                      <a:endParaRPr sz="1800">
                        <a:latin typeface="Bookman Uralic"/>
                        <a:cs typeface="Bookman Uralic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10" dirty="0"/>
                        <a:t>S.S.C</a:t>
                      </a:r>
                      <a:endParaRPr sz="1800" dirty="0">
                        <a:latin typeface="Bookman Uralic"/>
                        <a:cs typeface="Bookman Uralic"/>
                      </a:endParaRPr>
                    </a:p>
                  </a:txBody>
                  <a:tcPr marL="0" marR="0" marT="32384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33600" y="457200"/>
            <a:ext cx="4956812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4000" i="1" spc="-229" dirty="0">
                <a:latin typeface="Arial Rounded MT Bold" pitchFamily="34" charset="0"/>
                <a:cs typeface="Arial"/>
              </a:rPr>
              <a:t>Library</a:t>
            </a:r>
            <a:r>
              <a:rPr sz="4000" i="1" spc="-210" dirty="0">
                <a:latin typeface="Arial Rounded MT Bold" pitchFamily="34" charset="0"/>
                <a:cs typeface="Arial"/>
              </a:rPr>
              <a:t> </a:t>
            </a:r>
            <a:r>
              <a:rPr sz="4000" i="1" spc="-5" dirty="0">
                <a:latin typeface="Arial Rounded MT Bold" pitchFamily="34" charset="0"/>
              </a:rPr>
              <a:t>Staff</a:t>
            </a:r>
            <a:endParaRPr sz="4000" dirty="0">
              <a:latin typeface="Arial Rounded MT Bold" pitchFamily="34" charset="0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4" r="18261"/>
          <a:stretch/>
        </p:blipFill>
        <p:spPr>
          <a:xfrm>
            <a:off x="1448434" y="1447800"/>
            <a:ext cx="6096000" cy="40364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5345176"/>
            <a:ext cx="8629650" cy="118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48367" y="228600"/>
            <a:ext cx="224726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heavy" spc="-5" dirty="0">
                <a:uFill>
                  <a:solidFill>
                    <a:srgbClr val="FF0000"/>
                  </a:solidFill>
                </a:uFill>
              </a:rPr>
              <a:t>INTRODUCTION</a:t>
            </a:r>
            <a:endParaRPr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066800"/>
            <a:ext cx="8229600" cy="4807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" marR="317500" indent="690245" algn="just">
              <a:lnSpc>
                <a:spcPct val="103000"/>
              </a:lnSpc>
              <a:spcBef>
                <a:spcPts val="315"/>
              </a:spcBef>
              <a:tabLst>
                <a:tab pos="1006475" algn="l"/>
              </a:tabLst>
            </a:pP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Bookman Uralic"/>
                <a:cs typeface="Bookman Uralic"/>
              </a:rPr>
              <a:t>The central library,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Bookman Uralic"/>
                <a:cs typeface="Bookman Uralic"/>
              </a:rPr>
              <a:t>Kolhan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Bookman Uralic"/>
                <a:cs typeface="Bookman Uralic"/>
              </a:rPr>
              <a:t> university is fully automated with SOUL 2.0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Bookman Uralic"/>
              </a:rPr>
              <a:t>library management software designed and developed by the INFLIBNET. We </a:t>
            </a:r>
            <a:r>
              <a:rPr lang="en-US" sz="2800" b="1" spc="-5" dirty="0">
                <a:solidFill>
                  <a:schemeClr val="bg2">
                    <a:lumMod val="25000"/>
                  </a:schemeClr>
                </a:solidFill>
                <a:latin typeface="Bookman Uralic"/>
                <a:cs typeface="Bookman Uralic"/>
              </a:rPr>
              <a:t>provides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Bookman Uralic"/>
                <a:cs typeface="Bookman Uralic"/>
              </a:rPr>
              <a:t>book, journals , </a:t>
            </a:r>
            <a:r>
              <a:rPr lang="en-US" sz="2800" b="1" spc="10" dirty="0">
                <a:solidFill>
                  <a:schemeClr val="bg2">
                    <a:lumMod val="25000"/>
                  </a:schemeClr>
                </a:solidFill>
                <a:latin typeface="Bookman Uralic"/>
                <a:cs typeface="Bookman Uralic"/>
              </a:rPr>
              <a:t>E- </a:t>
            </a:r>
            <a:r>
              <a:rPr lang="en-US" sz="2800" b="1" spc="-5" dirty="0">
                <a:solidFill>
                  <a:schemeClr val="bg2">
                    <a:lumMod val="25000"/>
                  </a:schemeClr>
                </a:solidFill>
                <a:latin typeface="Bookman Uralic"/>
                <a:cs typeface="Bookman Uralic"/>
              </a:rPr>
              <a:t>Journals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Bookman Uralic"/>
                <a:cs typeface="Bookman Uralic"/>
              </a:rPr>
              <a:t>,</a:t>
            </a:r>
            <a:r>
              <a:rPr lang="en-US" sz="2800" b="1" spc="-210" dirty="0">
                <a:solidFill>
                  <a:schemeClr val="bg2">
                    <a:lumMod val="25000"/>
                  </a:schemeClr>
                </a:solidFill>
                <a:latin typeface="Bookman Uralic"/>
                <a:cs typeface="Bookman Uralic"/>
              </a:rPr>
              <a:t>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Bookman Uralic"/>
                <a:cs typeface="Bookman Uralic"/>
              </a:rPr>
              <a:t>E–  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Bookman Uralic"/>
                <a:cs typeface="Bookman Uralic"/>
              </a:rPr>
              <a:t>Books&amp;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Bookman Uralic"/>
                <a:cs typeface="Bookman Uralic"/>
              </a:rPr>
              <a:t>internet </a:t>
            </a:r>
            <a:r>
              <a:rPr lang="en-US" sz="2800" b="1" spc="-5" dirty="0">
                <a:solidFill>
                  <a:schemeClr val="bg2">
                    <a:lumMod val="25000"/>
                  </a:schemeClr>
                </a:solidFill>
                <a:latin typeface="Bookman Uralic"/>
                <a:cs typeface="Bookman Uralic"/>
              </a:rPr>
              <a:t>facility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Bookman Uralic"/>
                <a:cs typeface="Bookman Uralic"/>
              </a:rPr>
              <a:t>to the teaching </a:t>
            </a:r>
            <a:r>
              <a:rPr lang="en-US" sz="2800" b="1" spc="-5" dirty="0">
                <a:solidFill>
                  <a:schemeClr val="bg2">
                    <a:lumMod val="25000"/>
                  </a:schemeClr>
                </a:solidFill>
                <a:latin typeface="Bookman Uralic"/>
                <a:cs typeface="Bookman Uralic"/>
              </a:rPr>
              <a:t>staff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Bookman Uralic"/>
                <a:cs typeface="Bookman Uralic"/>
              </a:rPr>
              <a:t>&amp; students. The  library </a:t>
            </a:r>
            <a:r>
              <a:rPr lang="en-US" sz="2800" b="1" spc="-5" dirty="0">
                <a:solidFill>
                  <a:schemeClr val="bg2">
                    <a:lumMod val="25000"/>
                  </a:schemeClr>
                </a:solidFill>
                <a:latin typeface="Bookman Uralic"/>
                <a:cs typeface="Bookman Uralic"/>
              </a:rPr>
              <a:t>came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Bookman Uralic"/>
                <a:cs typeface="Bookman Uralic"/>
              </a:rPr>
              <a:t>into </a:t>
            </a:r>
            <a:r>
              <a:rPr lang="en-US" sz="2800" b="1" spc="5" dirty="0">
                <a:solidFill>
                  <a:schemeClr val="bg2">
                    <a:lumMod val="25000"/>
                  </a:schemeClr>
                </a:solidFill>
                <a:latin typeface="Bookman Uralic"/>
                <a:cs typeface="Bookman Uralic"/>
              </a:rPr>
              <a:t>existence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Bookman Uralic"/>
                <a:cs typeface="Bookman Uralic"/>
              </a:rPr>
              <a:t>since the inception </a:t>
            </a:r>
            <a:r>
              <a:rPr lang="en-US" sz="2800" b="1" spc="-5" dirty="0">
                <a:solidFill>
                  <a:schemeClr val="bg2">
                    <a:lumMod val="25000"/>
                  </a:schemeClr>
                </a:solidFill>
                <a:latin typeface="Bookman Uralic"/>
                <a:cs typeface="Bookman Uralic"/>
              </a:rPr>
              <a:t>of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Bookman Uralic"/>
                <a:cs typeface="Bookman Uralic"/>
              </a:rPr>
              <a:t>the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Bookman Uralic"/>
                <a:cs typeface="Bookman Uralic"/>
              </a:rPr>
              <a:t>Kolhan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Bookman Uralic"/>
                <a:cs typeface="Bookman Uralic"/>
              </a:rPr>
              <a:t> University. The </a:t>
            </a:r>
            <a:r>
              <a:rPr lang="en-US" sz="2800" b="1" spc="-5" dirty="0">
                <a:solidFill>
                  <a:schemeClr val="bg2">
                    <a:lumMod val="25000"/>
                  </a:schemeClr>
                </a:solidFill>
                <a:latin typeface="Bookman Uralic"/>
                <a:cs typeface="Bookman Uralic"/>
              </a:rPr>
              <a:t>Central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Bookman Uralic"/>
                <a:cs typeface="Bookman Uralic"/>
              </a:rPr>
              <a:t>Library is </a:t>
            </a:r>
            <a:r>
              <a:rPr lang="en-US" sz="2800" b="1" spc="-5" dirty="0">
                <a:solidFill>
                  <a:schemeClr val="bg2">
                    <a:lumMod val="25000"/>
                  </a:schemeClr>
                </a:solidFill>
                <a:latin typeface="Bookman Uralic"/>
                <a:cs typeface="Bookman Uralic"/>
              </a:rPr>
              <a:t>spread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Bookman Uralic"/>
                <a:cs typeface="Bookman Uralic"/>
              </a:rPr>
              <a:t>over </a:t>
            </a:r>
            <a:r>
              <a:rPr lang="en-US" sz="2800" b="1" spc="-5" dirty="0">
                <a:solidFill>
                  <a:schemeClr val="bg2">
                    <a:lumMod val="25000"/>
                  </a:schemeClr>
                </a:solidFill>
                <a:latin typeface="Bookman Uralic"/>
                <a:cs typeface="Bookman Uralic"/>
              </a:rPr>
              <a:t>4443sq.Ft.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Bookman Uralic"/>
                <a:cs typeface="Bookman Uralic"/>
              </a:rPr>
              <a:t>in  </a:t>
            </a:r>
            <a:r>
              <a:rPr lang="en-US" sz="2800" b="1" spc="10" dirty="0">
                <a:solidFill>
                  <a:schemeClr val="bg2">
                    <a:lumMod val="25000"/>
                  </a:schemeClr>
                </a:solidFill>
                <a:latin typeface="Bookman Uralic"/>
                <a:cs typeface="Bookman Uralic"/>
              </a:rPr>
              <a:t>three</a:t>
            </a:r>
            <a:r>
              <a:rPr lang="en-US" sz="2800" b="1" spc="300" baseline="25641" dirty="0">
                <a:solidFill>
                  <a:schemeClr val="bg2">
                    <a:lumMod val="25000"/>
                  </a:schemeClr>
                </a:solidFill>
                <a:latin typeface="Bookman Uralic"/>
                <a:cs typeface="Bookman Uralic"/>
              </a:rPr>
              <a:t>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Bookman Uralic"/>
                <a:cs typeface="Bookman Uralic"/>
              </a:rPr>
              <a:t>floors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Bookman Uralic"/>
                <a:cs typeface="Bookman Uralic"/>
              </a:rPr>
              <a:t>.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Bookman Uralic"/>
              <a:cs typeface="Bookman Uralic"/>
            </a:endParaRPr>
          </a:p>
          <a:p>
            <a:endParaRPr lang="en-I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5345176"/>
            <a:ext cx="8629650" cy="118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48367" y="228600"/>
            <a:ext cx="224726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heavy" spc="-5" dirty="0">
                <a:uFill>
                  <a:solidFill>
                    <a:srgbClr val="FF0000"/>
                  </a:solidFill>
                </a:uFill>
              </a:rPr>
              <a:t>INTRODUCTION</a:t>
            </a:r>
            <a:endParaRPr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066800"/>
            <a:ext cx="8229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" marR="30480" indent="1372870" algn="just">
              <a:lnSpc>
                <a:spcPct val="100000"/>
              </a:lnSpc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Bookman Uralic"/>
                <a:cs typeface="Bookman Uralic"/>
              </a:rPr>
              <a:t>The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Bookman Uralic"/>
                <a:cs typeface="Bookman Uralic"/>
              </a:rPr>
              <a:t>library is </a:t>
            </a:r>
            <a:r>
              <a:rPr lang="en-US" sz="2800" b="1" spc="-5" dirty="0">
                <a:solidFill>
                  <a:schemeClr val="bg2">
                    <a:lumMod val="25000"/>
                  </a:schemeClr>
                </a:solidFill>
                <a:latin typeface="Bookman Uralic"/>
                <a:cs typeface="Bookman Uralic"/>
              </a:rPr>
              <a:t>divided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Bookman Uralic"/>
                <a:cs typeface="Bookman Uralic"/>
              </a:rPr>
              <a:t>in </a:t>
            </a:r>
            <a:r>
              <a:rPr lang="en-US" sz="2800" b="1" spc="-5" dirty="0">
                <a:solidFill>
                  <a:schemeClr val="bg2">
                    <a:lumMod val="25000"/>
                  </a:schemeClr>
                </a:solidFill>
                <a:latin typeface="Bookman Uralic"/>
                <a:cs typeface="Bookman Uralic"/>
              </a:rPr>
              <a:t>different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Bookman Uralic"/>
                <a:cs typeface="Bookman Uralic"/>
              </a:rPr>
              <a:t>sections viz. </a:t>
            </a:r>
            <a:r>
              <a:rPr lang="en-US" sz="2800" b="1" spc="-5" dirty="0">
                <a:solidFill>
                  <a:schemeClr val="bg2">
                    <a:lumMod val="25000"/>
                  </a:schemeClr>
                </a:solidFill>
                <a:latin typeface="Bookman Uralic"/>
                <a:cs typeface="Bookman Uralic"/>
              </a:rPr>
              <a:t>Reference 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Bookman Uralic"/>
                <a:cs typeface="Bookman Uralic"/>
              </a:rPr>
              <a:t>Book Section, </a:t>
            </a:r>
            <a:r>
              <a:rPr lang="en-US" sz="2800" b="1" spc="-5" dirty="0">
                <a:solidFill>
                  <a:schemeClr val="bg2">
                    <a:lumMod val="25000"/>
                  </a:schemeClr>
                </a:solidFill>
                <a:latin typeface="Bookman Uralic"/>
                <a:cs typeface="Bookman Uralic"/>
              </a:rPr>
              <a:t>Stack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Bookman Uralic"/>
                <a:cs typeface="Bookman Uralic"/>
              </a:rPr>
              <a:t>Room, Digital Library with internet, </a:t>
            </a:r>
            <a:r>
              <a:rPr lang="en-US" sz="2800" b="1" spc="-5" dirty="0">
                <a:solidFill>
                  <a:schemeClr val="bg2">
                    <a:lumMod val="25000"/>
                  </a:schemeClr>
                </a:solidFill>
                <a:latin typeface="Bookman Uralic"/>
                <a:cs typeface="Bookman Uralic"/>
              </a:rPr>
              <a:t>Journal 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Bookman Uralic"/>
                <a:cs typeface="Bookman Uralic"/>
              </a:rPr>
              <a:t>and Back Volume section, Reading hall, INFLIBNET Corner, Digital Access section, </a:t>
            </a:r>
            <a:r>
              <a:rPr lang="en-US" sz="2800" b="1" spc="-5" dirty="0">
                <a:solidFill>
                  <a:schemeClr val="bg2">
                    <a:lumMod val="25000"/>
                  </a:schemeClr>
                </a:solidFill>
                <a:latin typeface="Bookman Uralic"/>
                <a:cs typeface="Bookman Uralic"/>
              </a:rPr>
              <a:t>Faculties Reading Room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Bookman Uralic"/>
                <a:cs typeface="Bookman Uralic"/>
              </a:rPr>
              <a:t> and </a:t>
            </a:r>
            <a:r>
              <a:rPr lang="en-US" sz="2800" b="1" spc="-5" dirty="0">
                <a:solidFill>
                  <a:schemeClr val="bg2">
                    <a:lumMod val="25000"/>
                  </a:schemeClr>
                </a:solidFill>
                <a:latin typeface="Bookman Uralic"/>
                <a:cs typeface="Bookman Uralic"/>
              </a:rPr>
              <a:t>Librarian</a:t>
            </a:r>
            <a:r>
              <a:rPr lang="en-US" sz="2800" b="1" spc="-55" dirty="0">
                <a:solidFill>
                  <a:schemeClr val="bg2">
                    <a:lumMod val="25000"/>
                  </a:schemeClr>
                </a:solidFill>
                <a:latin typeface="Bookman Uralic"/>
                <a:cs typeface="Bookman Uralic"/>
              </a:rPr>
              <a:t> </a:t>
            </a:r>
            <a:r>
              <a:rPr lang="en-US" sz="2800" b="1" spc="-5" dirty="0" err="1" smtClean="0">
                <a:solidFill>
                  <a:schemeClr val="bg2">
                    <a:lumMod val="25000"/>
                  </a:schemeClr>
                </a:solidFill>
                <a:latin typeface="Bookman Uralic"/>
                <a:cs typeface="Bookman Uralic"/>
              </a:rPr>
              <a:t>cabin.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latin typeface="Bookman Uralic"/>
                <a:cs typeface="Bookman Uralic"/>
              </a:rPr>
              <a:t>The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Bookman Uralic"/>
                <a:cs typeface="Bookman Uralic"/>
              </a:rPr>
              <a:t>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Bookman Uralic"/>
                <a:cs typeface="Bookman Uralic"/>
              </a:rPr>
              <a:t>library has 12538 </a:t>
            </a:r>
            <a:r>
              <a:rPr lang="en-US" sz="2800" b="1" spc="-5" dirty="0">
                <a:solidFill>
                  <a:schemeClr val="bg2">
                    <a:lumMod val="25000"/>
                  </a:schemeClr>
                </a:solidFill>
                <a:latin typeface="Bookman Uralic"/>
                <a:cs typeface="Bookman Uralic"/>
              </a:rPr>
              <a:t> books,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Bookman Uralic"/>
                <a:cs typeface="Bookman Uralic"/>
              </a:rPr>
              <a:t>78 National &amp;</a:t>
            </a:r>
            <a:r>
              <a:rPr lang="en-US" sz="2800" b="1" spc="-120" dirty="0">
                <a:solidFill>
                  <a:schemeClr val="bg2">
                    <a:lumMod val="25000"/>
                  </a:schemeClr>
                </a:solidFill>
                <a:latin typeface="Bookman Uralic"/>
                <a:cs typeface="Bookman Uralic"/>
              </a:rPr>
              <a:t>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Bookman Uralic"/>
                <a:cs typeface="Bookman Uralic"/>
              </a:rPr>
              <a:t>International  journals &amp; </a:t>
            </a:r>
            <a:r>
              <a:rPr lang="en-US" sz="2800" b="1" spc="-5" dirty="0">
                <a:solidFill>
                  <a:schemeClr val="bg2">
                    <a:lumMod val="25000"/>
                  </a:schemeClr>
                </a:solidFill>
                <a:latin typeface="Bookman Uralic"/>
                <a:cs typeface="Bookman Uralic"/>
              </a:rPr>
              <a:t>75 back volumes</a:t>
            </a:r>
            <a:r>
              <a:rPr lang="en-US" sz="2800" b="1" spc="-80" dirty="0">
                <a:solidFill>
                  <a:schemeClr val="bg2">
                    <a:lumMod val="25000"/>
                  </a:schemeClr>
                </a:solidFill>
                <a:latin typeface="Bookman Uralic"/>
                <a:cs typeface="Bookman Uralic"/>
              </a:rPr>
              <a:t>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Bookman Uralic"/>
                <a:cs typeface="Bookman Uralic"/>
              </a:rPr>
              <a:t>journal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Bookman Uralic"/>
                <a:cs typeface="Bookman Uralic"/>
              </a:rPr>
              <a:t>.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Bookman Uralic"/>
              <a:cs typeface="Bookman Uralic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9472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5345176"/>
            <a:ext cx="8629650" cy="118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48367" y="228600"/>
            <a:ext cx="224726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heavy" spc="-5" dirty="0">
                <a:uFill>
                  <a:solidFill>
                    <a:srgbClr val="FF0000"/>
                  </a:solidFill>
                </a:uFill>
              </a:rPr>
              <a:t>INTRODUCTION</a:t>
            </a:r>
            <a:endParaRPr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57199" y="1219200"/>
            <a:ext cx="82296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" marR="238125" indent="1286510" algn="just">
              <a:lnSpc>
                <a:spcPct val="100000"/>
              </a:lnSpc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Bookman Uralic"/>
                <a:cs typeface="Bookman Uralic"/>
              </a:rPr>
              <a:t>The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Bookman Uralic"/>
                <a:cs typeface="Bookman Uralic"/>
              </a:rPr>
              <a:t>library </a:t>
            </a:r>
            <a:r>
              <a:rPr lang="en-US" sz="2800" b="1" spc="-5" dirty="0">
                <a:solidFill>
                  <a:schemeClr val="bg2">
                    <a:lumMod val="25000"/>
                  </a:schemeClr>
                </a:solidFill>
                <a:latin typeface="Bookman Uralic"/>
                <a:cs typeface="Bookman Uralic"/>
              </a:rPr>
              <a:t>also provides Location of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Bookman Uralic"/>
                <a:cs typeface="Bookman Uralic"/>
              </a:rPr>
              <a:t>Information,  Indexing, Current </a:t>
            </a:r>
            <a:r>
              <a:rPr lang="en-US" sz="2800" b="1" spc="-5" dirty="0">
                <a:solidFill>
                  <a:schemeClr val="bg2">
                    <a:lumMod val="25000"/>
                  </a:schemeClr>
                </a:solidFill>
                <a:latin typeface="Bookman Uralic"/>
                <a:cs typeface="Bookman Uralic"/>
              </a:rPr>
              <a:t>Awareness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Bookman Uralic"/>
                <a:cs typeface="Bookman Uralic"/>
              </a:rPr>
              <a:t>services, </a:t>
            </a:r>
            <a:r>
              <a:rPr lang="en-US" sz="2800" b="1" spc="-5" dirty="0">
                <a:solidFill>
                  <a:schemeClr val="bg2">
                    <a:lumMod val="25000"/>
                  </a:schemeClr>
                </a:solidFill>
                <a:latin typeface="Bookman Uralic"/>
                <a:cs typeface="Bookman Uralic"/>
              </a:rPr>
              <a:t>Selective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Bookman Uralic"/>
                <a:cs typeface="Bookman Uralic"/>
              </a:rPr>
              <a:t>Dissemination  Information, Photo copy &amp; Print copy services, for the </a:t>
            </a:r>
            <a:r>
              <a:rPr lang="en-US" sz="2800" b="1" spc="-5" dirty="0">
                <a:solidFill>
                  <a:schemeClr val="bg2">
                    <a:lumMod val="25000"/>
                  </a:schemeClr>
                </a:solidFill>
                <a:latin typeface="Bookman Uralic"/>
                <a:cs typeface="Bookman Uralic"/>
              </a:rPr>
              <a:t>staff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Bookman Uralic"/>
                <a:cs typeface="Bookman Uralic"/>
              </a:rPr>
              <a:t>&amp;  students. The library </a:t>
            </a:r>
            <a:r>
              <a:rPr lang="en-US" sz="2800" b="1" spc="-5" dirty="0">
                <a:solidFill>
                  <a:schemeClr val="bg2">
                    <a:lumMod val="25000"/>
                  </a:schemeClr>
                </a:solidFill>
                <a:latin typeface="Bookman Uralic"/>
                <a:cs typeface="Bookman Uralic"/>
              </a:rPr>
              <a:t>aims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Bookman Uralic"/>
                <a:cs typeface="Bookman Uralic"/>
              </a:rPr>
              <a:t>to be </a:t>
            </a:r>
            <a:r>
              <a:rPr lang="en-US" sz="2800" b="1" spc="-5" dirty="0">
                <a:solidFill>
                  <a:schemeClr val="bg2">
                    <a:lumMod val="25000"/>
                  </a:schemeClr>
                </a:solidFill>
                <a:latin typeface="Bookman Uralic"/>
                <a:cs typeface="Bookman Uralic"/>
              </a:rPr>
              <a:t>fully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Bookman Uralic"/>
                <a:cs typeface="Bookman Uralic"/>
              </a:rPr>
              <a:t>integrated with our college libraries in </a:t>
            </a:r>
            <a:r>
              <a:rPr lang="en-US" sz="2800" b="1" spc="-5" dirty="0">
                <a:solidFill>
                  <a:schemeClr val="bg2">
                    <a:lumMod val="25000"/>
                  </a:schemeClr>
                </a:solidFill>
                <a:latin typeface="Bookman Uralic"/>
                <a:cs typeface="Bookman Uralic"/>
              </a:rPr>
              <a:t>due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Bookman Uralic"/>
                <a:cs typeface="Bookman Uralic"/>
              </a:rPr>
              <a:t>course </a:t>
            </a:r>
            <a:r>
              <a:rPr lang="en-US" sz="2800" b="1" spc="-5" dirty="0">
                <a:solidFill>
                  <a:schemeClr val="bg2">
                    <a:lumMod val="25000"/>
                  </a:schemeClr>
                </a:solidFill>
                <a:latin typeface="Bookman Uralic"/>
                <a:cs typeface="Bookman Uralic"/>
              </a:rPr>
              <a:t>of 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Bookman Uralic"/>
                <a:cs typeface="Bookman Uralic"/>
              </a:rPr>
              <a:t>time. We try and </a:t>
            </a:r>
            <a:r>
              <a:rPr lang="en-US" sz="2800" b="1" spc="-5" dirty="0">
                <a:solidFill>
                  <a:schemeClr val="bg2">
                    <a:lumMod val="25000"/>
                  </a:schemeClr>
                </a:solidFill>
                <a:latin typeface="Bookman Uralic"/>
                <a:cs typeface="Bookman Uralic"/>
              </a:rPr>
              <a:t>provide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Bookman Uralic"/>
                <a:cs typeface="Bookman Uralic"/>
              </a:rPr>
              <a:t>the </a:t>
            </a:r>
            <a:r>
              <a:rPr lang="en-US" sz="2800" b="1" spc="-5" dirty="0">
                <a:solidFill>
                  <a:schemeClr val="bg2">
                    <a:lumMod val="25000"/>
                  </a:schemeClr>
                </a:solidFill>
                <a:latin typeface="Bookman Uralic"/>
                <a:cs typeface="Bookman Uralic"/>
              </a:rPr>
              <a:t>best of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Bookman Uralic"/>
                <a:cs typeface="Bookman Uralic"/>
              </a:rPr>
              <a:t>the services to </a:t>
            </a:r>
            <a:r>
              <a:rPr lang="en-US" sz="2800" b="1" spc="-5" dirty="0">
                <a:solidFill>
                  <a:schemeClr val="bg2">
                    <a:lumMod val="25000"/>
                  </a:schemeClr>
                </a:solidFill>
                <a:latin typeface="Bookman Uralic"/>
                <a:cs typeface="Bookman Uralic"/>
              </a:rPr>
              <a:t>our ability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Bookman Uralic"/>
                <a:cs typeface="Bookman Uralic"/>
              </a:rPr>
              <a:t>for  </a:t>
            </a:r>
            <a:r>
              <a:rPr lang="en-US" sz="2800" b="1" spc="-5" dirty="0">
                <a:solidFill>
                  <a:schemeClr val="bg2">
                    <a:lumMod val="25000"/>
                  </a:schemeClr>
                </a:solidFill>
                <a:latin typeface="Bookman Uralic"/>
                <a:cs typeface="Bookman Uralic"/>
              </a:rPr>
              <a:t>proper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Bookman Uralic"/>
                <a:cs typeface="Bookman Uralic"/>
              </a:rPr>
              <a:t>and smooth functioning </a:t>
            </a:r>
            <a:r>
              <a:rPr lang="en-US" sz="2800" b="1" spc="-5" dirty="0">
                <a:solidFill>
                  <a:schemeClr val="bg2">
                    <a:lumMod val="25000"/>
                  </a:schemeClr>
                </a:solidFill>
                <a:latin typeface="Bookman Uralic"/>
                <a:cs typeface="Bookman Uralic"/>
              </a:rPr>
              <a:t>of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Bookman Uralic"/>
                <a:cs typeface="Bookman Uralic"/>
              </a:rPr>
              <a:t>the</a:t>
            </a:r>
            <a:r>
              <a:rPr lang="en-US" sz="2800" b="1" spc="-125" dirty="0">
                <a:solidFill>
                  <a:schemeClr val="bg2">
                    <a:lumMod val="25000"/>
                  </a:schemeClr>
                </a:solidFill>
                <a:latin typeface="Bookman Uralic"/>
                <a:cs typeface="Bookman Uralic"/>
              </a:rPr>
              <a:t>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Bookman Uralic"/>
                <a:cs typeface="Bookman Uralic"/>
              </a:rPr>
              <a:t>university.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Bookman Uralic"/>
              <a:cs typeface="Bookman Uralic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5716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1046099"/>
            <a:ext cx="8629650" cy="19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74495" y="291356"/>
            <a:ext cx="56388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56560" algn="l"/>
              </a:tabLst>
            </a:pPr>
            <a:r>
              <a:rPr lang="en-US" sz="3600" dirty="0" smtClean="0">
                <a:latin typeface="Arial"/>
                <a:cs typeface="Arial"/>
              </a:rPr>
              <a:t>Library </a:t>
            </a:r>
            <a:r>
              <a:rPr lang="en-US" sz="3600" dirty="0" err="1" smtClean="0">
                <a:latin typeface="Arial"/>
                <a:cs typeface="Arial"/>
              </a:rPr>
              <a:t>Achivements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idx="1"/>
          </p:nvPr>
        </p:nvSpPr>
        <p:spPr>
          <a:xfrm>
            <a:off x="152400" y="1218028"/>
            <a:ext cx="8682990" cy="5749651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508634" indent="-342900">
              <a:lnSpc>
                <a:spcPct val="100000"/>
              </a:lnSpc>
              <a:spcBef>
                <a:spcPts val="775"/>
              </a:spcBef>
              <a:buClr>
                <a:srgbClr val="EFA12D"/>
              </a:buClr>
              <a:buSzPct val="69642"/>
              <a:buFont typeface="Wingdings"/>
              <a:buChar char=""/>
              <a:tabLst>
                <a:tab pos="508000" algn="l"/>
                <a:tab pos="508634" algn="l"/>
              </a:tabLst>
            </a:pPr>
            <a:endParaRPr lang="en-US" spc="-105" dirty="0" smtClean="0">
              <a:latin typeface="Bell MT" panose="02020503060305020303" pitchFamily="18" charset="0"/>
            </a:endParaRPr>
          </a:p>
          <a:p>
            <a:pPr marL="508634" indent="-342900">
              <a:lnSpc>
                <a:spcPct val="100000"/>
              </a:lnSpc>
              <a:spcBef>
                <a:spcPts val="775"/>
              </a:spcBef>
              <a:buClr>
                <a:srgbClr val="EFA12D"/>
              </a:buClr>
              <a:buSzPct val="69642"/>
              <a:buFont typeface="Wingdings"/>
              <a:buChar char=""/>
              <a:tabLst>
                <a:tab pos="508000" algn="l"/>
                <a:tab pos="508634" algn="l"/>
              </a:tabLst>
            </a:pPr>
            <a:r>
              <a:rPr lang="en-US" sz="3200" b="1" spc="-105" dirty="0">
                <a:latin typeface="Bell MT" panose="02020503060305020303" pitchFamily="18" charset="0"/>
              </a:rPr>
              <a:t>Fully </a:t>
            </a:r>
            <a:r>
              <a:rPr lang="en-US" sz="3200" b="1" spc="-105" dirty="0" smtClean="0">
                <a:latin typeface="Bell MT" panose="02020503060305020303" pitchFamily="18" charset="0"/>
              </a:rPr>
              <a:t>Automated </a:t>
            </a:r>
            <a:r>
              <a:rPr lang="en-US" sz="3200" b="1" spc="-105" dirty="0">
                <a:latin typeface="Bell MT" panose="02020503060305020303" pitchFamily="18" charset="0"/>
              </a:rPr>
              <a:t>with SOUL 2.0 Library Management Software.</a:t>
            </a:r>
          </a:p>
          <a:p>
            <a:pPr marL="508634" indent="-342900">
              <a:lnSpc>
                <a:spcPct val="100000"/>
              </a:lnSpc>
              <a:spcBef>
                <a:spcPts val="775"/>
              </a:spcBef>
              <a:buClr>
                <a:srgbClr val="EFA12D"/>
              </a:buClr>
              <a:buSzPct val="69642"/>
              <a:buFont typeface="Wingdings"/>
              <a:buChar char=""/>
              <a:tabLst>
                <a:tab pos="508000" algn="l"/>
                <a:tab pos="508634" algn="l"/>
              </a:tabLst>
            </a:pPr>
            <a:r>
              <a:rPr lang="en-US" sz="3200" b="1" spc="-105" dirty="0">
                <a:latin typeface="Bell MT" panose="02020503060305020303" pitchFamily="18" charset="0"/>
              </a:rPr>
              <a:t>MOU with INFLIBNET.</a:t>
            </a:r>
          </a:p>
          <a:p>
            <a:pPr marL="508634" indent="-342900">
              <a:lnSpc>
                <a:spcPct val="100000"/>
              </a:lnSpc>
              <a:spcBef>
                <a:spcPts val="775"/>
              </a:spcBef>
              <a:buClr>
                <a:srgbClr val="EFA12D"/>
              </a:buClr>
              <a:buSzPct val="69642"/>
              <a:buFont typeface="Wingdings"/>
              <a:buChar char=""/>
              <a:tabLst>
                <a:tab pos="508000" algn="l"/>
                <a:tab pos="508634" algn="l"/>
              </a:tabLst>
            </a:pPr>
            <a:r>
              <a:rPr lang="en-US" sz="3200" b="1" spc="-105" dirty="0">
                <a:latin typeface="Bell MT" panose="02020503060305020303" pitchFamily="18" charset="0"/>
              </a:rPr>
              <a:t>We are the part of the </a:t>
            </a:r>
            <a:r>
              <a:rPr lang="en-US" sz="3200" b="1" spc="-105" dirty="0" err="1">
                <a:latin typeface="Bell MT" panose="02020503060305020303" pitchFamily="18" charset="0"/>
              </a:rPr>
              <a:t>Shodhganga</a:t>
            </a:r>
            <a:r>
              <a:rPr lang="en-US" sz="3200" b="1" spc="-105" dirty="0">
                <a:latin typeface="Bell MT" panose="02020503060305020303" pitchFamily="18" charset="0"/>
              </a:rPr>
              <a:t> Reservoir, awarded thesis being uploaded on </a:t>
            </a:r>
            <a:r>
              <a:rPr lang="en-US" sz="3200" b="1" spc="-105" dirty="0" err="1">
                <a:latin typeface="Bell MT" panose="02020503060305020303" pitchFamily="18" charset="0"/>
              </a:rPr>
              <a:t>Shodhganga</a:t>
            </a:r>
            <a:r>
              <a:rPr lang="en-US" sz="3200" b="1" spc="-105" dirty="0">
                <a:latin typeface="Bell MT" panose="02020503060305020303" pitchFamily="18" charset="0"/>
              </a:rPr>
              <a:t>.</a:t>
            </a:r>
          </a:p>
          <a:p>
            <a:pPr marL="508634" indent="-342900">
              <a:lnSpc>
                <a:spcPct val="100000"/>
              </a:lnSpc>
              <a:spcBef>
                <a:spcPts val="775"/>
              </a:spcBef>
              <a:buClr>
                <a:srgbClr val="EFA12D"/>
              </a:buClr>
              <a:buSzPct val="69642"/>
              <a:buFont typeface="Wingdings"/>
              <a:buChar char=""/>
              <a:tabLst>
                <a:tab pos="508000" algn="l"/>
                <a:tab pos="508634" algn="l"/>
              </a:tabLst>
            </a:pPr>
            <a:r>
              <a:rPr lang="en-US" sz="3200" b="1" spc="-105" dirty="0">
                <a:latin typeface="Bell MT" panose="02020503060305020303" pitchFamily="18" charset="0"/>
              </a:rPr>
              <a:t>We are the registered member of e-</a:t>
            </a:r>
            <a:r>
              <a:rPr lang="en-US" sz="3200" b="1" spc="-105" dirty="0" err="1">
                <a:latin typeface="Bell MT" panose="02020503060305020303" pitchFamily="18" charset="0"/>
              </a:rPr>
              <a:t>Shodhsindhu</a:t>
            </a:r>
            <a:r>
              <a:rPr lang="en-US" sz="3200" b="1" spc="-105" dirty="0">
                <a:latin typeface="Bell MT" panose="02020503060305020303" pitchFamily="18" charset="0"/>
              </a:rPr>
              <a:t> Consortia.</a:t>
            </a:r>
          </a:p>
          <a:p>
            <a:pPr marL="508634" indent="-342900">
              <a:lnSpc>
                <a:spcPct val="100000"/>
              </a:lnSpc>
              <a:spcBef>
                <a:spcPts val="775"/>
              </a:spcBef>
              <a:buClr>
                <a:srgbClr val="EFA12D"/>
              </a:buClr>
              <a:buSzPct val="69642"/>
              <a:buFont typeface="Wingdings"/>
              <a:buChar char=""/>
              <a:tabLst>
                <a:tab pos="508000" algn="l"/>
                <a:tab pos="508634" algn="l"/>
              </a:tabLst>
            </a:pPr>
            <a:r>
              <a:rPr lang="en-US" sz="3200" b="1" spc="-105" dirty="0">
                <a:latin typeface="Bell MT" panose="02020503060305020303" pitchFamily="18" charset="0"/>
              </a:rPr>
              <a:t>We are registered in </a:t>
            </a:r>
            <a:r>
              <a:rPr lang="en-US" sz="3200" b="1" spc="-105" dirty="0" err="1">
                <a:latin typeface="Bell MT" panose="02020503060305020303" pitchFamily="18" charset="0"/>
              </a:rPr>
              <a:t>Shodh</a:t>
            </a:r>
            <a:r>
              <a:rPr lang="en-US" sz="3200" b="1" spc="-105" dirty="0">
                <a:latin typeface="Bell MT" panose="02020503060305020303" pitchFamily="18" charset="0"/>
              </a:rPr>
              <a:t> </a:t>
            </a:r>
            <a:r>
              <a:rPr lang="en-US" sz="3200" b="1" spc="-105" dirty="0" err="1">
                <a:latin typeface="Bell MT" panose="02020503060305020303" pitchFamily="18" charset="0"/>
              </a:rPr>
              <a:t>Shuddhi</a:t>
            </a:r>
            <a:r>
              <a:rPr lang="en-US" sz="3200" b="1" spc="-105" dirty="0">
                <a:latin typeface="Bell MT" panose="02020503060305020303" pitchFamily="18" charset="0"/>
              </a:rPr>
              <a:t> &amp; using </a:t>
            </a:r>
            <a:r>
              <a:rPr lang="en-US" sz="3200" b="1" spc="-105" dirty="0" smtClean="0">
                <a:latin typeface="Bell MT" panose="02020503060305020303" pitchFamily="18" charset="0"/>
              </a:rPr>
              <a:t>OURIGINAL </a:t>
            </a:r>
            <a:r>
              <a:rPr lang="en-US" sz="3200" b="1" spc="-105" dirty="0">
                <a:latin typeface="Bell MT" panose="02020503060305020303" pitchFamily="18" charset="0"/>
              </a:rPr>
              <a:t>software for Plagiarism detection.</a:t>
            </a:r>
          </a:p>
          <a:p>
            <a:pPr marL="165734" marR="5080" indent="0">
              <a:lnSpc>
                <a:spcPct val="100000"/>
              </a:lnSpc>
              <a:spcBef>
                <a:spcPts val="670"/>
              </a:spcBef>
              <a:buClr>
                <a:srgbClr val="EFA12D"/>
              </a:buClr>
              <a:buSzPct val="69642"/>
              <a:buNone/>
              <a:tabLst>
                <a:tab pos="508000" algn="l"/>
                <a:tab pos="508634" algn="l"/>
                <a:tab pos="1717039" algn="l"/>
                <a:tab pos="2038350" algn="l"/>
                <a:tab pos="2832735" algn="l"/>
                <a:tab pos="4550410" algn="l"/>
                <a:tab pos="5538470" algn="l"/>
                <a:tab pos="7100570" algn="l"/>
                <a:tab pos="7568565" algn="l"/>
              </a:tabLst>
            </a:pPr>
            <a:endParaRPr b="1" spc="-125" dirty="0">
              <a:latin typeface="Bookman Uralic"/>
            </a:endParaRPr>
          </a:p>
        </p:txBody>
      </p:sp>
    </p:spTree>
    <p:extLst>
      <p:ext uri="{BB962C8B-B14F-4D97-AF65-F5344CB8AC3E}">
        <p14:creationId xmlns:p14="http://schemas.microsoft.com/office/powerpoint/2010/main" val="203237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549</TotalTime>
  <Words>861</Words>
  <Application>Microsoft Office PowerPoint</Application>
  <PresentationFormat>On-screen Show (4:3)</PresentationFormat>
  <Paragraphs>279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Wood Type</vt:lpstr>
      <vt:lpstr>PowerPoint Presentation</vt:lpstr>
      <vt:lpstr>  </vt:lpstr>
      <vt:lpstr>Librarian</vt:lpstr>
      <vt:lpstr>Library Staff</vt:lpstr>
      <vt:lpstr>Library Staff</vt:lpstr>
      <vt:lpstr>INTRODUCTION</vt:lpstr>
      <vt:lpstr>INTRODUCTION</vt:lpstr>
      <vt:lpstr>INTRODUCTION</vt:lpstr>
      <vt:lpstr>Library Achivements</vt:lpstr>
      <vt:lpstr>Library Achivements</vt:lpstr>
      <vt:lpstr>LIBRARY LEARNING RESOURCES</vt:lpstr>
      <vt:lpstr>List of Equipments</vt:lpstr>
      <vt:lpstr>LIBRARY SERVICES &amp; FACILITIES</vt:lpstr>
      <vt:lpstr>LIBRARY SERVICES &amp; FACIILITIES</vt:lpstr>
      <vt:lpstr>reprography Section</vt:lpstr>
      <vt:lpstr>OPAC Section</vt:lpstr>
      <vt:lpstr>Book Issue/Return counter</vt:lpstr>
      <vt:lpstr>e-Library</vt:lpstr>
      <vt:lpstr>INFLIBNET CORNER</vt:lpstr>
      <vt:lpstr>Journal Display Section</vt:lpstr>
      <vt:lpstr>Central Library Books &amp; Title List</vt:lpstr>
      <vt:lpstr>Central Library Books &amp; Title List</vt:lpstr>
      <vt:lpstr>dailies</vt:lpstr>
      <vt:lpstr>Book Purchase Information</vt:lpstr>
      <vt:lpstr>Reading room</vt:lpstr>
      <vt:lpstr>Text-book section </vt:lpstr>
      <vt:lpstr>Alumni section</vt:lpstr>
      <vt:lpstr>Rare COLLECTIONS (Books+Manuscript+coins+Currency)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CENTRAL LIBRARY   NAAC  PRESENTATION</dc:title>
  <dc:creator>Aradhya Gupta</dc:creator>
  <cp:lastModifiedBy>kuneelkant@gmail.com</cp:lastModifiedBy>
  <cp:revision>78</cp:revision>
  <dcterms:created xsi:type="dcterms:W3CDTF">2023-01-17T11:13:32Z</dcterms:created>
  <dcterms:modified xsi:type="dcterms:W3CDTF">2023-01-22T17:09:33Z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2017-07-19T00:00:00Z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2023-01-17T00:00:00Z</vt:filetime>
  </property>
</Properties>
</file>